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23"/>
  </p:notesMasterIdLst>
  <p:sldIdLst>
    <p:sldId id="256" r:id="rId3"/>
    <p:sldId id="257" r:id="rId4"/>
    <p:sldId id="263" r:id="rId5"/>
    <p:sldId id="258" r:id="rId6"/>
    <p:sldId id="262" r:id="rId7"/>
    <p:sldId id="266" r:id="rId8"/>
    <p:sldId id="267" r:id="rId9"/>
    <p:sldId id="265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6" r:id="rId18"/>
    <p:sldId id="277" r:id="rId19"/>
    <p:sldId id="278" r:id="rId20"/>
    <p:sldId id="279" r:id="rId21"/>
    <p:sldId id="280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749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DAEA28-90B7-4FEC-95E6-5077B936FB3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5D4742A-C905-443C-92FA-706513F2B929}">
      <dgm:prSet phldrT="[Текст]" custT="1"/>
      <dgm:spPr>
        <a:solidFill>
          <a:srgbClr val="00B050"/>
        </a:solidFill>
      </dgm:spPr>
      <dgm:t>
        <a:bodyPr/>
        <a:lstStyle/>
        <a:p>
          <a:r>
            <a:rPr lang="ru-RU" sz="4000" b="1" dirty="0" smtClean="0">
              <a:solidFill>
                <a:srgbClr val="002060"/>
              </a:solidFill>
            </a:rPr>
            <a:t>Частицы</a:t>
          </a:r>
          <a:endParaRPr lang="ru-RU" sz="4000" b="1" dirty="0">
            <a:solidFill>
              <a:srgbClr val="002060"/>
            </a:solidFill>
          </a:endParaRPr>
        </a:p>
      </dgm:t>
    </dgm:pt>
    <dgm:pt modelId="{04A7495A-0C5F-41BD-A525-A2FEAA072B2A}" type="parTrans" cxnId="{D7A554A6-D420-4CDB-B544-EBAC1380D2FE}">
      <dgm:prSet/>
      <dgm:spPr/>
      <dgm:t>
        <a:bodyPr/>
        <a:lstStyle/>
        <a:p>
          <a:endParaRPr lang="ru-RU"/>
        </a:p>
      </dgm:t>
    </dgm:pt>
    <dgm:pt modelId="{584D6532-6891-4B78-A4D0-9083C2083CCF}" type="sibTrans" cxnId="{D7A554A6-D420-4CDB-B544-EBAC1380D2FE}">
      <dgm:prSet/>
      <dgm:spPr/>
      <dgm:t>
        <a:bodyPr/>
        <a:lstStyle/>
        <a:p>
          <a:endParaRPr lang="ru-RU"/>
        </a:p>
      </dgm:t>
    </dgm:pt>
    <dgm:pt modelId="{68BB784A-3FC0-427A-87B4-C687EA4EA1C4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2800" b="1" dirty="0" smtClean="0">
              <a:solidFill>
                <a:srgbClr val="002060"/>
              </a:solidFill>
            </a:rPr>
            <a:t>формообразующие</a:t>
          </a:r>
          <a:endParaRPr lang="ru-RU" sz="2800" b="1" dirty="0">
            <a:solidFill>
              <a:srgbClr val="002060"/>
            </a:solidFill>
          </a:endParaRPr>
        </a:p>
      </dgm:t>
    </dgm:pt>
    <dgm:pt modelId="{F300A344-3310-40D4-B828-4D4C5A1CFBF2}" type="parTrans" cxnId="{5C2D2AF0-1428-4956-A52A-4B3B880D4766}">
      <dgm:prSet/>
      <dgm:spPr/>
      <dgm:t>
        <a:bodyPr/>
        <a:lstStyle/>
        <a:p>
          <a:endParaRPr lang="ru-RU" b="0"/>
        </a:p>
      </dgm:t>
    </dgm:pt>
    <dgm:pt modelId="{5C83B637-5E6A-4AB5-BAA8-013FFA836079}" type="sibTrans" cxnId="{5C2D2AF0-1428-4956-A52A-4B3B880D4766}">
      <dgm:prSet/>
      <dgm:spPr/>
      <dgm:t>
        <a:bodyPr/>
        <a:lstStyle/>
        <a:p>
          <a:endParaRPr lang="ru-RU"/>
        </a:p>
      </dgm:t>
    </dgm:pt>
    <dgm:pt modelId="{289CB9FD-C639-4DDC-AA3F-1010D21615A1}">
      <dgm:prSet phldrT="[Текст]"/>
      <dgm:spPr>
        <a:solidFill>
          <a:srgbClr val="92D050"/>
        </a:solidFill>
      </dgm:spPr>
      <dgm:t>
        <a:bodyPr/>
        <a:lstStyle/>
        <a:p>
          <a:r>
            <a:rPr lang="ru-RU" b="1" dirty="0" smtClean="0">
              <a:solidFill>
                <a:srgbClr val="002060"/>
              </a:solidFill>
            </a:rPr>
            <a:t>Смысловые (модальные)</a:t>
          </a:r>
          <a:endParaRPr lang="ru-RU" b="1" dirty="0">
            <a:solidFill>
              <a:srgbClr val="002060"/>
            </a:solidFill>
          </a:endParaRPr>
        </a:p>
      </dgm:t>
    </dgm:pt>
    <dgm:pt modelId="{40C9DF87-EA8A-49C3-98FF-4257C610FDB7}" type="parTrans" cxnId="{0D78C704-87E7-43BD-83B3-84F07E39F0F4}">
      <dgm:prSet/>
      <dgm:spPr/>
      <dgm:t>
        <a:bodyPr/>
        <a:lstStyle/>
        <a:p>
          <a:endParaRPr lang="ru-RU"/>
        </a:p>
      </dgm:t>
    </dgm:pt>
    <dgm:pt modelId="{2A799919-3459-43B0-AFB5-7D25503945BA}" type="sibTrans" cxnId="{0D78C704-87E7-43BD-83B3-84F07E39F0F4}">
      <dgm:prSet/>
      <dgm:spPr/>
      <dgm:t>
        <a:bodyPr/>
        <a:lstStyle/>
        <a:p>
          <a:endParaRPr lang="ru-RU"/>
        </a:p>
      </dgm:t>
    </dgm:pt>
    <dgm:pt modelId="{0EFDDAB9-9846-437F-8283-D1C19AC0F648}">
      <dgm:prSet phldrT="[Текст]"/>
      <dgm:spPr>
        <a:solidFill>
          <a:srgbClr val="92D050"/>
        </a:solidFill>
      </dgm:spPr>
      <dgm:t>
        <a:bodyPr/>
        <a:lstStyle/>
        <a:p>
          <a:r>
            <a:rPr lang="ru-RU" b="1" dirty="0" smtClean="0">
              <a:solidFill>
                <a:srgbClr val="002060"/>
              </a:solidFill>
            </a:rPr>
            <a:t>отрицательные</a:t>
          </a:r>
          <a:endParaRPr lang="ru-RU" b="1" dirty="0">
            <a:solidFill>
              <a:srgbClr val="002060"/>
            </a:solidFill>
          </a:endParaRPr>
        </a:p>
      </dgm:t>
    </dgm:pt>
    <dgm:pt modelId="{7FA72E23-C574-485E-9978-8859194805A6}" type="parTrans" cxnId="{DE22FE7B-0C44-4722-B3B9-40FFB0F65CE3}">
      <dgm:prSet/>
      <dgm:spPr/>
      <dgm:t>
        <a:bodyPr/>
        <a:lstStyle/>
        <a:p>
          <a:endParaRPr lang="ru-RU"/>
        </a:p>
      </dgm:t>
    </dgm:pt>
    <dgm:pt modelId="{1B7FCF02-44E0-4500-AAB4-758B59CE3732}" type="sibTrans" cxnId="{DE22FE7B-0C44-4722-B3B9-40FFB0F65CE3}">
      <dgm:prSet/>
      <dgm:spPr/>
      <dgm:t>
        <a:bodyPr/>
        <a:lstStyle/>
        <a:p>
          <a:endParaRPr lang="ru-RU"/>
        </a:p>
      </dgm:t>
    </dgm:pt>
    <dgm:pt modelId="{693D37DF-8161-40FC-B968-593E129C96D3}" type="pres">
      <dgm:prSet presAssocID="{30DAEA28-90B7-4FEC-95E6-5077B936FB3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3C051990-1F51-47A1-BFB9-4179422A6130}" type="pres">
      <dgm:prSet presAssocID="{05D4742A-C905-443C-92FA-706513F2B929}" presName="hierRoot1" presStyleCnt="0">
        <dgm:presLayoutVars>
          <dgm:hierBranch val="init"/>
        </dgm:presLayoutVars>
      </dgm:prSet>
      <dgm:spPr/>
    </dgm:pt>
    <dgm:pt modelId="{2E64F62E-27E4-4E80-95BB-4150EAABC88F}" type="pres">
      <dgm:prSet presAssocID="{05D4742A-C905-443C-92FA-706513F2B929}" presName="rootComposite1" presStyleCnt="0"/>
      <dgm:spPr/>
    </dgm:pt>
    <dgm:pt modelId="{5520D102-3A12-46B8-99FA-0BEB59CD3FA8}" type="pres">
      <dgm:prSet presAssocID="{05D4742A-C905-443C-92FA-706513F2B929}" presName="rootText1" presStyleLbl="node0" presStyleIdx="0" presStyleCnt="1" custLinFactNeighborX="142" custLinFactNeighborY="-6031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D8EFED8-BC05-48E6-B938-0D85D4FB92DD}" type="pres">
      <dgm:prSet presAssocID="{05D4742A-C905-443C-92FA-706513F2B929}" presName="rootConnector1" presStyleLbl="node1" presStyleIdx="0" presStyleCnt="0"/>
      <dgm:spPr/>
      <dgm:t>
        <a:bodyPr/>
        <a:lstStyle/>
        <a:p>
          <a:endParaRPr lang="ru-RU"/>
        </a:p>
      </dgm:t>
    </dgm:pt>
    <dgm:pt modelId="{4CFACDBD-3F82-4C96-9DF5-BB96341CCEF5}" type="pres">
      <dgm:prSet presAssocID="{05D4742A-C905-443C-92FA-706513F2B929}" presName="hierChild2" presStyleCnt="0"/>
      <dgm:spPr/>
    </dgm:pt>
    <dgm:pt modelId="{FDE595CD-9237-426B-9D22-C9CAF34556CB}" type="pres">
      <dgm:prSet presAssocID="{F300A344-3310-40D4-B828-4D4C5A1CFBF2}" presName="Name37" presStyleLbl="parChTrans1D2" presStyleIdx="0" presStyleCnt="3"/>
      <dgm:spPr/>
      <dgm:t>
        <a:bodyPr/>
        <a:lstStyle/>
        <a:p>
          <a:endParaRPr lang="ru-RU"/>
        </a:p>
      </dgm:t>
    </dgm:pt>
    <dgm:pt modelId="{81579701-1F1F-4E41-8FE6-420608A6EBA0}" type="pres">
      <dgm:prSet presAssocID="{68BB784A-3FC0-427A-87B4-C687EA4EA1C4}" presName="hierRoot2" presStyleCnt="0">
        <dgm:presLayoutVars>
          <dgm:hierBranch val="init"/>
        </dgm:presLayoutVars>
      </dgm:prSet>
      <dgm:spPr/>
    </dgm:pt>
    <dgm:pt modelId="{29B5B52D-505F-4914-9E97-D580E13D64F8}" type="pres">
      <dgm:prSet presAssocID="{68BB784A-3FC0-427A-87B4-C687EA4EA1C4}" presName="rootComposite" presStyleCnt="0"/>
      <dgm:spPr/>
    </dgm:pt>
    <dgm:pt modelId="{D3247A73-5CD5-4DA3-A2A9-1F249EB9D092}" type="pres">
      <dgm:prSet presAssocID="{68BB784A-3FC0-427A-87B4-C687EA4EA1C4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2680003-52F8-4855-85F5-1A4E2B985D6E}" type="pres">
      <dgm:prSet presAssocID="{68BB784A-3FC0-427A-87B4-C687EA4EA1C4}" presName="rootConnector" presStyleLbl="node2" presStyleIdx="0" presStyleCnt="3"/>
      <dgm:spPr/>
      <dgm:t>
        <a:bodyPr/>
        <a:lstStyle/>
        <a:p>
          <a:endParaRPr lang="ru-RU"/>
        </a:p>
      </dgm:t>
    </dgm:pt>
    <dgm:pt modelId="{F6BB1C2A-F565-47AB-B176-5D4F048BA5CF}" type="pres">
      <dgm:prSet presAssocID="{68BB784A-3FC0-427A-87B4-C687EA4EA1C4}" presName="hierChild4" presStyleCnt="0"/>
      <dgm:spPr/>
    </dgm:pt>
    <dgm:pt modelId="{B65865B9-2D83-4412-870A-A19AC5FCC703}" type="pres">
      <dgm:prSet presAssocID="{68BB784A-3FC0-427A-87B4-C687EA4EA1C4}" presName="hierChild5" presStyleCnt="0"/>
      <dgm:spPr/>
    </dgm:pt>
    <dgm:pt modelId="{09BBC7C9-046A-4C54-89B6-E84C6D69229A}" type="pres">
      <dgm:prSet presAssocID="{40C9DF87-EA8A-49C3-98FF-4257C610FDB7}" presName="Name37" presStyleLbl="parChTrans1D2" presStyleIdx="1" presStyleCnt="3"/>
      <dgm:spPr/>
      <dgm:t>
        <a:bodyPr/>
        <a:lstStyle/>
        <a:p>
          <a:endParaRPr lang="ru-RU"/>
        </a:p>
      </dgm:t>
    </dgm:pt>
    <dgm:pt modelId="{C981CD86-FEC0-4F3C-819E-AC85B5E6DD64}" type="pres">
      <dgm:prSet presAssocID="{289CB9FD-C639-4DDC-AA3F-1010D21615A1}" presName="hierRoot2" presStyleCnt="0">
        <dgm:presLayoutVars>
          <dgm:hierBranch val="init"/>
        </dgm:presLayoutVars>
      </dgm:prSet>
      <dgm:spPr/>
    </dgm:pt>
    <dgm:pt modelId="{B2880359-43CE-426C-A1F5-DA83F6B643D1}" type="pres">
      <dgm:prSet presAssocID="{289CB9FD-C639-4DDC-AA3F-1010D21615A1}" presName="rootComposite" presStyleCnt="0"/>
      <dgm:spPr/>
    </dgm:pt>
    <dgm:pt modelId="{120AF648-7F9C-4BB5-AC4F-EE6C4B8E0E92}" type="pres">
      <dgm:prSet presAssocID="{289CB9FD-C639-4DDC-AA3F-1010D21615A1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90FE946-B8BC-48DA-9046-E7233313F620}" type="pres">
      <dgm:prSet presAssocID="{289CB9FD-C639-4DDC-AA3F-1010D21615A1}" presName="rootConnector" presStyleLbl="node2" presStyleIdx="1" presStyleCnt="3"/>
      <dgm:spPr/>
      <dgm:t>
        <a:bodyPr/>
        <a:lstStyle/>
        <a:p>
          <a:endParaRPr lang="ru-RU"/>
        </a:p>
      </dgm:t>
    </dgm:pt>
    <dgm:pt modelId="{0112D638-2E97-4B71-A3B2-5F79146F216C}" type="pres">
      <dgm:prSet presAssocID="{289CB9FD-C639-4DDC-AA3F-1010D21615A1}" presName="hierChild4" presStyleCnt="0"/>
      <dgm:spPr/>
    </dgm:pt>
    <dgm:pt modelId="{ABCB8A2C-4843-482B-9252-ABF5FA284A0A}" type="pres">
      <dgm:prSet presAssocID="{289CB9FD-C639-4DDC-AA3F-1010D21615A1}" presName="hierChild5" presStyleCnt="0"/>
      <dgm:spPr/>
    </dgm:pt>
    <dgm:pt modelId="{AB52A7C7-6138-4D22-9CD4-5E521E9F7CC7}" type="pres">
      <dgm:prSet presAssocID="{7FA72E23-C574-485E-9978-8859194805A6}" presName="Name37" presStyleLbl="parChTrans1D2" presStyleIdx="2" presStyleCnt="3"/>
      <dgm:spPr/>
      <dgm:t>
        <a:bodyPr/>
        <a:lstStyle/>
        <a:p>
          <a:endParaRPr lang="ru-RU"/>
        </a:p>
      </dgm:t>
    </dgm:pt>
    <dgm:pt modelId="{88DBBD9A-92BE-4CDC-9074-77C09EBDD766}" type="pres">
      <dgm:prSet presAssocID="{0EFDDAB9-9846-437F-8283-D1C19AC0F648}" presName="hierRoot2" presStyleCnt="0">
        <dgm:presLayoutVars>
          <dgm:hierBranch val="init"/>
        </dgm:presLayoutVars>
      </dgm:prSet>
      <dgm:spPr/>
    </dgm:pt>
    <dgm:pt modelId="{A6A8C3EF-6D68-4473-8466-50E93D9C4350}" type="pres">
      <dgm:prSet presAssocID="{0EFDDAB9-9846-437F-8283-D1C19AC0F648}" presName="rootComposite" presStyleCnt="0"/>
      <dgm:spPr/>
    </dgm:pt>
    <dgm:pt modelId="{40C43B59-1504-48F2-AB00-D022B7D56903}" type="pres">
      <dgm:prSet presAssocID="{0EFDDAB9-9846-437F-8283-D1C19AC0F648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E3CDD31-FC79-41A1-9359-1A5114633D89}" type="pres">
      <dgm:prSet presAssocID="{0EFDDAB9-9846-437F-8283-D1C19AC0F648}" presName="rootConnector" presStyleLbl="node2" presStyleIdx="2" presStyleCnt="3"/>
      <dgm:spPr/>
      <dgm:t>
        <a:bodyPr/>
        <a:lstStyle/>
        <a:p>
          <a:endParaRPr lang="ru-RU"/>
        </a:p>
      </dgm:t>
    </dgm:pt>
    <dgm:pt modelId="{D0F0C321-A839-450E-93A8-4B874B174A9D}" type="pres">
      <dgm:prSet presAssocID="{0EFDDAB9-9846-437F-8283-D1C19AC0F648}" presName="hierChild4" presStyleCnt="0"/>
      <dgm:spPr/>
    </dgm:pt>
    <dgm:pt modelId="{16A23EC0-E1DC-436D-A6B4-B835DC785470}" type="pres">
      <dgm:prSet presAssocID="{0EFDDAB9-9846-437F-8283-D1C19AC0F648}" presName="hierChild5" presStyleCnt="0"/>
      <dgm:spPr/>
    </dgm:pt>
    <dgm:pt modelId="{D09312E1-2BAF-481A-B94A-67266AFE9EB3}" type="pres">
      <dgm:prSet presAssocID="{05D4742A-C905-443C-92FA-706513F2B929}" presName="hierChild3" presStyleCnt="0"/>
      <dgm:spPr/>
    </dgm:pt>
  </dgm:ptLst>
  <dgm:cxnLst>
    <dgm:cxn modelId="{4965FD92-58CE-4CC8-8B2D-B8C8336AFE91}" type="presOf" srcId="{30DAEA28-90B7-4FEC-95E6-5077B936FB3E}" destId="{693D37DF-8161-40FC-B968-593E129C96D3}" srcOrd="0" destOrd="0" presId="urn:microsoft.com/office/officeart/2005/8/layout/orgChart1"/>
    <dgm:cxn modelId="{DE22FE7B-0C44-4722-B3B9-40FFB0F65CE3}" srcId="{05D4742A-C905-443C-92FA-706513F2B929}" destId="{0EFDDAB9-9846-437F-8283-D1C19AC0F648}" srcOrd="2" destOrd="0" parTransId="{7FA72E23-C574-485E-9978-8859194805A6}" sibTransId="{1B7FCF02-44E0-4500-AAB4-758B59CE3732}"/>
    <dgm:cxn modelId="{9F61B27D-A373-4B11-909C-47C731D56B7F}" type="presOf" srcId="{0EFDDAB9-9846-437F-8283-D1C19AC0F648}" destId="{40C43B59-1504-48F2-AB00-D022B7D56903}" srcOrd="0" destOrd="0" presId="urn:microsoft.com/office/officeart/2005/8/layout/orgChart1"/>
    <dgm:cxn modelId="{1C0FB056-787B-4236-B4ED-E6AFBCCFB9F8}" type="presOf" srcId="{F300A344-3310-40D4-B828-4D4C5A1CFBF2}" destId="{FDE595CD-9237-426B-9D22-C9CAF34556CB}" srcOrd="0" destOrd="0" presId="urn:microsoft.com/office/officeart/2005/8/layout/orgChart1"/>
    <dgm:cxn modelId="{D7A554A6-D420-4CDB-B544-EBAC1380D2FE}" srcId="{30DAEA28-90B7-4FEC-95E6-5077B936FB3E}" destId="{05D4742A-C905-443C-92FA-706513F2B929}" srcOrd="0" destOrd="0" parTransId="{04A7495A-0C5F-41BD-A525-A2FEAA072B2A}" sibTransId="{584D6532-6891-4B78-A4D0-9083C2083CCF}"/>
    <dgm:cxn modelId="{8A343A90-D687-4195-9FD1-460C3AF4EC1B}" type="presOf" srcId="{05D4742A-C905-443C-92FA-706513F2B929}" destId="{3D8EFED8-BC05-48E6-B938-0D85D4FB92DD}" srcOrd="1" destOrd="0" presId="urn:microsoft.com/office/officeart/2005/8/layout/orgChart1"/>
    <dgm:cxn modelId="{C3FE0C2C-94C6-4B98-B13A-AF34509A99F6}" type="presOf" srcId="{289CB9FD-C639-4DDC-AA3F-1010D21615A1}" destId="{120AF648-7F9C-4BB5-AC4F-EE6C4B8E0E92}" srcOrd="0" destOrd="0" presId="urn:microsoft.com/office/officeart/2005/8/layout/orgChart1"/>
    <dgm:cxn modelId="{16F0AF7F-DAEE-4906-ADD1-D1D26ADA4C4C}" type="presOf" srcId="{7FA72E23-C574-485E-9978-8859194805A6}" destId="{AB52A7C7-6138-4D22-9CD4-5E521E9F7CC7}" srcOrd="0" destOrd="0" presId="urn:microsoft.com/office/officeart/2005/8/layout/orgChart1"/>
    <dgm:cxn modelId="{AE1C6AA2-D2D7-489F-9A39-CAF887C6E62E}" type="presOf" srcId="{05D4742A-C905-443C-92FA-706513F2B929}" destId="{5520D102-3A12-46B8-99FA-0BEB59CD3FA8}" srcOrd="0" destOrd="0" presId="urn:microsoft.com/office/officeart/2005/8/layout/orgChart1"/>
    <dgm:cxn modelId="{76ED3DFF-1E47-449D-A19D-AFD93A19E955}" type="presOf" srcId="{0EFDDAB9-9846-437F-8283-D1C19AC0F648}" destId="{FE3CDD31-FC79-41A1-9359-1A5114633D89}" srcOrd="1" destOrd="0" presId="urn:microsoft.com/office/officeart/2005/8/layout/orgChart1"/>
    <dgm:cxn modelId="{0D78C704-87E7-43BD-83B3-84F07E39F0F4}" srcId="{05D4742A-C905-443C-92FA-706513F2B929}" destId="{289CB9FD-C639-4DDC-AA3F-1010D21615A1}" srcOrd="1" destOrd="0" parTransId="{40C9DF87-EA8A-49C3-98FF-4257C610FDB7}" sibTransId="{2A799919-3459-43B0-AFB5-7D25503945BA}"/>
    <dgm:cxn modelId="{4C22A302-2DF1-4525-88BD-3291DD8F95AE}" type="presOf" srcId="{68BB784A-3FC0-427A-87B4-C687EA4EA1C4}" destId="{32680003-52F8-4855-85F5-1A4E2B985D6E}" srcOrd="1" destOrd="0" presId="urn:microsoft.com/office/officeart/2005/8/layout/orgChart1"/>
    <dgm:cxn modelId="{AF54C6CF-2E8F-45F2-86DE-D8266B5F1C85}" type="presOf" srcId="{40C9DF87-EA8A-49C3-98FF-4257C610FDB7}" destId="{09BBC7C9-046A-4C54-89B6-E84C6D69229A}" srcOrd="0" destOrd="0" presId="urn:microsoft.com/office/officeart/2005/8/layout/orgChart1"/>
    <dgm:cxn modelId="{5C2D2AF0-1428-4956-A52A-4B3B880D4766}" srcId="{05D4742A-C905-443C-92FA-706513F2B929}" destId="{68BB784A-3FC0-427A-87B4-C687EA4EA1C4}" srcOrd="0" destOrd="0" parTransId="{F300A344-3310-40D4-B828-4D4C5A1CFBF2}" sibTransId="{5C83B637-5E6A-4AB5-BAA8-013FFA836079}"/>
    <dgm:cxn modelId="{CDB1B5EC-095D-430D-BD29-9A2A776F6B2B}" type="presOf" srcId="{289CB9FD-C639-4DDC-AA3F-1010D21615A1}" destId="{790FE946-B8BC-48DA-9046-E7233313F620}" srcOrd="1" destOrd="0" presId="urn:microsoft.com/office/officeart/2005/8/layout/orgChart1"/>
    <dgm:cxn modelId="{13B2F91F-67B5-479F-9ADA-A3B2EDE02F1E}" type="presOf" srcId="{68BB784A-3FC0-427A-87B4-C687EA4EA1C4}" destId="{D3247A73-5CD5-4DA3-A2A9-1F249EB9D092}" srcOrd="0" destOrd="0" presId="urn:microsoft.com/office/officeart/2005/8/layout/orgChart1"/>
    <dgm:cxn modelId="{1FE0DFAB-B995-437F-8451-B8CAF7079C11}" type="presParOf" srcId="{693D37DF-8161-40FC-B968-593E129C96D3}" destId="{3C051990-1F51-47A1-BFB9-4179422A6130}" srcOrd="0" destOrd="0" presId="urn:microsoft.com/office/officeart/2005/8/layout/orgChart1"/>
    <dgm:cxn modelId="{590FF707-1A07-4DAE-96BC-F6FB00FC51E3}" type="presParOf" srcId="{3C051990-1F51-47A1-BFB9-4179422A6130}" destId="{2E64F62E-27E4-4E80-95BB-4150EAABC88F}" srcOrd="0" destOrd="0" presId="urn:microsoft.com/office/officeart/2005/8/layout/orgChart1"/>
    <dgm:cxn modelId="{28F74BD7-6C87-4F3E-87C6-FCF030AE7644}" type="presParOf" srcId="{2E64F62E-27E4-4E80-95BB-4150EAABC88F}" destId="{5520D102-3A12-46B8-99FA-0BEB59CD3FA8}" srcOrd="0" destOrd="0" presId="urn:microsoft.com/office/officeart/2005/8/layout/orgChart1"/>
    <dgm:cxn modelId="{CB596555-777F-422C-82F3-697593B964BA}" type="presParOf" srcId="{2E64F62E-27E4-4E80-95BB-4150EAABC88F}" destId="{3D8EFED8-BC05-48E6-B938-0D85D4FB92DD}" srcOrd="1" destOrd="0" presId="urn:microsoft.com/office/officeart/2005/8/layout/orgChart1"/>
    <dgm:cxn modelId="{B0239055-FC77-47BF-B730-577CC853FD8F}" type="presParOf" srcId="{3C051990-1F51-47A1-BFB9-4179422A6130}" destId="{4CFACDBD-3F82-4C96-9DF5-BB96341CCEF5}" srcOrd="1" destOrd="0" presId="urn:microsoft.com/office/officeart/2005/8/layout/orgChart1"/>
    <dgm:cxn modelId="{384A9292-9FFE-4295-86B3-6A121DFE0014}" type="presParOf" srcId="{4CFACDBD-3F82-4C96-9DF5-BB96341CCEF5}" destId="{FDE595CD-9237-426B-9D22-C9CAF34556CB}" srcOrd="0" destOrd="0" presId="urn:microsoft.com/office/officeart/2005/8/layout/orgChart1"/>
    <dgm:cxn modelId="{DA2252CC-40E2-4D6C-A929-77F078F90EEE}" type="presParOf" srcId="{4CFACDBD-3F82-4C96-9DF5-BB96341CCEF5}" destId="{81579701-1F1F-4E41-8FE6-420608A6EBA0}" srcOrd="1" destOrd="0" presId="urn:microsoft.com/office/officeart/2005/8/layout/orgChart1"/>
    <dgm:cxn modelId="{F67BF31E-A525-4B12-B16E-6EF68FDFDB11}" type="presParOf" srcId="{81579701-1F1F-4E41-8FE6-420608A6EBA0}" destId="{29B5B52D-505F-4914-9E97-D580E13D64F8}" srcOrd="0" destOrd="0" presId="urn:microsoft.com/office/officeart/2005/8/layout/orgChart1"/>
    <dgm:cxn modelId="{547E0938-D555-42CB-AF0C-18E99DAF255C}" type="presParOf" srcId="{29B5B52D-505F-4914-9E97-D580E13D64F8}" destId="{D3247A73-5CD5-4DA3-A2A9-1F249EB9D092}" srcOrd="0" destOrd="0" presId="urn:microsoft.com/office/officeart/2005/8/layout/orgChart1"/>
    <dgm:cxn modelId="{C1650667-F147-48B1-9584-A9A7E2903C77}" type="presParOf" srcId="{29B5B52D-505F-4914-9E97-D580E13D64F8}" destId="{32680003-52F8-4855-85F5-1A4E2B985D6E}" srcOrd="1" destOrd="0" presId="urn:microsoft.com/office/officeart/2005/8/layout/orgChart1"/>
    <dgm:cxn modelId="{4B7D531C-63DB-4336-9F2E-DE859BC5804C}" type="presParOf" srcId="{81579701-1F1F-4E41-8FE6-420608A6EBA0}" destId="{F6BB1C2A-F565-47AB-B176-5D4F048BA5CF}" srcOrd="1" destOrd="0" presId="urn:microsoft.com/office/officeart/2005/8/layout/orgChart1"/>
    <dgm:cxn modelId="{F5953908-8DCD-439A-9DB2-C25401B9B768}" type="presParOf" srcId="{81579701-1F1F-4E41-8FE6-420608A6EBA0}" destId="{B65865B9-2D83-4412-870A-A19AC5FCC703}" srcOrd="2" destOrd="0" presId="urn:microsoft.com/office/officeart/2005/8/layout/orgChart1"/>
    <dgm:cxn modelId="{4B6C9072-28A9-4BEC-BA30-A87CE7374DA9}" type="presParOf" srcId="{4CFACDBD-3F82-4C96-9DF5-BB96341CCEF5}" destId="{09BBC7C9-046A-4C54-89B6-E84C6D69229A}" srcOrd="2" destOrd="0" presId="urn:microsoft.com/office/officeart/2005/8/layout/orgChart1"/>
    <dgm:cxn modelId="{339CA533-3700-4534-AF14-125F25B8ABD4}" type="presParOf" srcId="{4CFACDBD-3F82-4C96-9DF5-BB96341CCEF5}" destId="{C981CD86-FEC0-4F3C-819E-AC85B5E6DD64}" srcOrd="3" destOrd="0" presId="urn:microsoft.com/office/officeart/2005/8/layout/orgChart1"/>
    <dgm:cxn modelId="{20D2FDAC-B0C6-4703-98FB-F1D564561F64}" type="presParOf" srcId="{C981CD86-FEC0-4F3C-819E-AC85B5E6DD64}" destId="{B2880359-43CE-426C-A1F5-DA83F6B643D1}" srcOrd="0" destOrd="0" presId="urn:microsoft.com/office/officeart/2005/8/layout/orgChart1"/>
    <dgm:cxn modelId="{8F341C34-7024-4927-ACA3-3FB9FAD7F2A9}" type="presParOf" srcId="{B2880359-43CE-426C-A1F5-DA83F6B643D1}" destId="{120AF648-7F9C-4BB5-AC4F-EE6C4B8E0E92}" srcOrd="0" destOrd="0" presId="urn:microsoft.com/office/officeart/2005/8/layout/orgChart1"/>
    <dgm:cxn modelId="{C14C2ACD-9A47-4DE6-8382-81A2FB008228}" type="presParOf" srcId="{B2880359-43CE-426C-A1F5-DA83F6B643D1}" destId="{790FE946-B8BC-48DA-9046-E7233313F620}" srcOrd="1" destOrd="0" presId="urn:microsoft.com/office/officeart/2005/8/layout/orgChart1"/>
    <dgm:cxn modelId="{280FDEDB-407C-4DF1-976C-8A9CDAEDA10B}" type="presParOf" srcId="{C981CD86-FEC0-4F3C-819E-AC85B5E6DD64}" destId="{0112D638-2E97-4B71-A3B2-5F79146F216C}" srcOrd="1" destOrd="0" presId="urn:microsoft.com/office/officeart/2005/8/layout/orgChart1"/>
    <dgm:cxn modelId="{B5915AE0-4A48-4A66-A7A3-C7D473D04A13}" type="presParOf" srcId="{C981CD86-FEC0-4F3C-819E-AC85B5E6DD64}" destId="{ABCB8A2C-4843-482B-9252-ABF5FA284A0A}" srcOrd="2" destOrd="0" presId="urn:microsoft.com/office/officeart/2005/8/layout/orgChart1"/>
    <dgm:cxn modelId="{B3DBE00A-7D59-4A0B-BE6F-3AB0E43E1362}" type="presParOf" srcId="{4CFACDBD-3F82-4C96-9DF5-BB96341CCEF5}" destId="{AB52A7C7-6138-4D22-9CD4-5E521E9F7CC7}" srcOrd="4" destOrd="0" presId="urn:microsoft.com/office/officeart/2005/8/layout/orgChart1"/>
    <dgm:cxn modelId="{17A0653B-1336-43FC-BE8E-DC8835BF126E}" type="presParOf" srcId="{4CFACDBD-3F82-4C96-9DF5-BB96341CCEF5}" destId="{88DBBD9A-92BE-4CDC-9074-77C09EBDD766}" srcOrd="5" destOrd="0" presId="urn:microsoft.com/office/officeart/2005/8/layout/orgChart1"/>
    <dgm:cxn modelId="{D92D05C5-7479-4B64-B1E8-E729F92F1BF1}" type="presParOf" srcId="{88DBBD9A-92BE-4CDC-9074-77C09EBDD766}" destId="{A6A8C3EF-6D68-4473-8466-50E93D9C4350}" srcOrd="0" destOrd="0" presId="urn:microsoft.com/office/officeart/2005/8/layout/orgChart1"/>
    <dgm:cxn modelId="{020FD704-A884-4651-A291-80818C0027EE}" type="presParOf" srcId="{A6A8C3EF-6D68-4473-8466-50E93D9C4350}" destId="{40C43B59-1504-48F2-AB00-D022B7D56903}" srcOrd="0" destOrd="0" presId="urn:microsoft.com/office/officeart/2005/8/layout/orgChart1"/>
    <dgm:cxn modelId="{1143B0A4-9398-4D63-9F86-8B396BCD4A8B}" type="presParOf" srcId="{A6A8C3EF-6D68-4473-8466-50E93D9C4350}" destId="{FE3CDD31-FC79-41A1-9359-1A5114633D89}" srcOrd="1" destOrd="0" presId="urn:microsoft.com/office/officeart/2005/8/layout/orgChart1"/>
    <dgm:cxn modelId="{70C5405A-0DB3-4CD5-8326-25440BE77C60}" type="presParOf" srcId="{88DBBD9A-92BE-4CDC-9074-77C09EBDD766}" destId="{D0F0C321-A839-450E-93A8-4B874B174A9D}" srcOrd="1" destOrd="0" presId="urn:microsoft.com/office/officeart/2005/8/layout/orgChart1"/>
    <dgm:cxn modelId="{7100BFF8-EC86-4521-8E4F-6A8BE076EA0D}" type="presParOf" srcId="{88DBBD9A-92BE-4CDC-9074-77C09EBDD766}" destId="{16A23EC0-E1DC-436D-A6B4-B835DC785470}" srcOrd="2" destOrd="0" presId="urn:microsoft.com/office/officeart/2005/8/layout/orgChart1"/>
    <dgm:cxn modelId="{7DDCDDBD-80A2-4635-9E43-F9C396227216}" type="presParOf" srcId="{3C051990-1F51-47A1-BFB9-4179422A6130}" destId="{D09312E1-2BAF-481A-B94A-67266AFE9EB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52A7C7-6138-4D22-9CD4-5E521E9F7CC7}">
      <dsp:nvSpPr>
        <dsp:cNvPr id="0" name=""/>
        <dsp:cNvSpPr/>
      </dsp:nvSpPr>
      <dsp:spPr>
        <a:xfrm>
          <a:off x="4207769" y="2060464"/>
          <a:ext cx="2971067" cy="12576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9488"/>
              </a:lnTo>
              <a:lnTo>
                <a:pt x="2971067" y="999488"/>
              </a:lnTo>
              <a:lnTo>
                <a:pt x="2971067" y="125761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BBC7C9-046A-4C54-89B6-E84C6D69229A}">
      <dsp:nvSpPr>
        <dsp:cNvPr id="0" name=""/>
        <dsp:cNvSpPr/>
      </dsp:nvSpPr>
      <dsp:spPr>
        <a:xfrm>
          <a:off x="4158558" y="2060464"/>
          <a:ext cx="91440" cy="1257611"/>
        </a:xfrm>
        <a:custGeom>
          <a:avLst/>
          <a:gdLst/>
          <a:ahLst/>
          <a:cxnLst/>
          <a:rect l="0" t="0" r="0" b="0"/>
          <a:pathLst>
            <a:path>
              <a:moveTo>
                <a:pt x="49210" y="0"/>
              </a:moveTo>
              <a:lnTo>
                <a:pt x="49210" y="999488"/>
              </a:lnTo>
              <a:lnTo>
                <a:pt x="45720" y="999488"/>
              </a:lnTo>
              <a:lnTo>
                <a:pt x="45720" y="125761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E595CD-9237-426B-9D22-C9CAF34556CB}">
      <dsp:nvSpPr>
        <dsp:cNvPr id="0" name=""/>
        <dsp:cNvSpPr/>
      </dsp:nvSpPr>
      <dsp:spPr>
        <a:xfrm>
          <a:off x="1229720" y="2060464"/>
          <a:ext cx="2978048" cy="1257611"/>
        </a:xfrm>
        <a:custGeom>
          <a:avLst/>
          <a:gdLst/>
          <a:ahLst/>
          <a:cxnLst/>
          <a:rect l="0" t="0" r="0" b="0"/>
          <a:pathLst>
            <a:path>
              <a:moveTo>
                <a:pt x="2978048" y="0"/>
              </a:moveTo>
              <a:lnTo>
                <a:pt x="2978048" y="999488"/>
              </a:lnTo>
              <a:lnTo>
                <a:pt x="0" y="999488"/>
              </a:lnTo>
              <a:lnTo>
                <a:pt x="0" y="125761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20D102-3A12-46B8-99FA-0BEB59CD3FA8}">
      <dsp:nvSpPr>
        <dsp:cNvPr id="0" name=""/>
        <dsp:cNvSpPr/>
      </dsp:nvSpPr>
      <dsp:spPr>
        <a:xfrm>
          <a:off x="2978613" y="831308"/>
          <a:ext cx="2458312" cy="1229156"/>
        </a:xfrm>
        <a:prstGeom prst="rect">
          <a:avLst/>
        </a:prstGeom>
        <a:solidFill>
          <a:srgbClr val="00B05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solidFill>
                <a:srgbClr val="002060"/>
              </a:solidFill>
            </a:rPr>
            <a:t>Частицы</a:t>
          </a:r>
          <a:endParaRPr lang="ru-RU" sz="4000" b="1" kern="1200" dirty="0">
            <a:solidFill>
              <a:srgbClr val="002060"/>
            </a:solidFill>
          </a:endParaRPr>
        </a:p>
      </dsp:txBody>
      <dsp:txXfrm>
        <a:off x="2978613" y="831308"/>
        <a:ext cx="2458312" cy="1229156"/>
      </dsp:txXfrm>
    </dsp:sp>
    <dsp:sp modelId="{D3247A73-5CD5-4DA3-A2A9-1F249EB9D092}">
      <dsp:nvSpPr>
        <dsp:cNvPr id="0" name=""/>
        <dsp:cNvSpPr/>
      </dsp:nvSpPr>
      <dsp:spPr>
        <a:xfrm>
          <a:off x="564" y="3318075"/>
          <a:ext cx="2458312" cy="1229156"/>
        </a:xfrm>
        <a:prstGeom prst="rect">
          <a:avLst/>
        </a:prstGeom>
        <a:solidFill>
          <a:srgbClr val="92D05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rgbClr val="002060"/>
              </a:solidFill>
            </a:rPr>
            <a:t>формообразующие</a:t>
          </a:r>
          <a:endParaRPr lang="ru-RU" sz="2800" b="1" kern="1200" dirty="0">
            <a:solidFill>
              <a:srgbClr val="002060"/>
            </a:solidFill>
          </a:endParaRPr>
        </a:p>
      </dsp:txBody>
      <dsp:txXfrm>
        <a:off x="564" y="3318075"/>
        <a:ext cx="2458312" cy="1229156"/>
      </dsp:txXfrm>
    </dsp:sp>
    <dsp:sp modelId="{120AF648-7F9C-4BB5-AC4F-EE6C4B8E0E92}">
      <dsp:nvSpPr>
        <dsp:cNvPr id="0" name=""/>
        <dsp:cNvSpPr/>
      </dsp:nvSpPr>
      <dsp:spPr>
        <a:xfrm>
          <a:off x="2975122" y="3318075"/>
          <a:ext cx="2458312" cy="1229156"/>
        </a:xfrm>
        <a:prstGeom prst="rect">
          <a:avLst/>
        </a:prstGeom>
        <a:solidFill>
          <a:srgbClr val="92D05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>
              <a:solidFill>
                <a:srgbClr val="002060"/>
              </a:solidFill>
            </a:rPr>
            <a:t>Смысловые (модальные)</a:t>
          </a:r>
          <a:endParaRPr lang="ru-RU" sz="2700" b="1" kern="1200" dirty="0">
            <a:solidFill>
              <a:srgbClr val="002060"/>
            </a:solidFill>
          </a:endParaRPr>
        </a:p>
      </dsp:txBody>
      <dsp:txXfrm>
        <a:off x="2975122" y="3318075"/>
        <a:ext cx="2458312" cy="1229156"/>
      </dsp:txXfrm>
    </dsp:sp>
    <dsp:sp modelId="{40C43B59-1504-48F2-AB00-D022B7D56903}">
      <dsp:nvSpPr>
        <dsp:cNvPr id="0" name=""/>
        <dsp:cNvSpPr/>
      </dsp:nvSpPr>
      <dsp:spPr>
        <a:xfrm>
          <a:off x="5949680" y="3318075"/>
          <a:ext cx="2458312" cy="1229156"/>
        </a:xfrm>
        <a:prstGeom prst="rect">
          <a:avLst/>
        </a:prstGeom>
        <a:solidFill>
          <a:srgbClr val="92D05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>
              <a:solidFill>
                <a:srgbClr val="002060"/>
              </a:solidFill>
            </a:rPr>
            <a:t>отрицательные</a:t>
          </a:r>
          <a:endParaRPr lang="ru-RU" sz="2700" b="1" kern="1200" dirty="0">
            <a:solidFill>
              <a:srgbClr val="002060"/>
            </a:solidFill>
          </a:endParaRPr>
        </a:p>
      </dsp:txBody>
      <dsp:txXfrm>
        <a:off x="5949680" y="3318075"/>
        <a:ext cx="2458312" cy="12291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49A146-7148-45E3-B6D1-21A8EF5354DD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1D08CF-2286-4AB0-97BB-6BE63276F8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33820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fld id="{1220A173-CA67-4835-9B34-6FCC2266EE0A}" type="slidenum">
              <a:rPr lang="ru-RU" sz="1200" smtClean="0">
                <a:solidFill>
                  <a:prstClr val="black"/>
                </a:solidFill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ru-RU" sz="1200" smtClean="0">
              <a:solidFill>
                <a:prstClr val="black"/>
              </a:solidFill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fld id="{4F815F49-7FBC-4824-8E61-FC4CBBCB9CCC}" type="slidenum">
              <a:rPr lang="ru-RU" sz="1200" smtClean="0">
                <a:solidFill>
                  <a:prstClr val="black"/>
                </a:solidFill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ru-RU" sz="1200" smtClean="0">
              <a:solidFill>
                <a:prstClr val="black"/>
              </a:solidFill>
            </a:endParaRPr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8595235-AE97-4B73-9736-8B5AB21C393B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6BB5F51-FCC8-46F2-977E-9035FDEA3B4C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95235-AE97-4B73-9736-8B5AB21C393B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5F51-FCC8-46F2-977E-9035FDEA3B4C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95235-AE97-4B73-9736-8B5AB21C393B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5F51-FCC8-46F2-977E-9035FDEA3B4C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F297E0-5E9C-470B-A1B7-1A75C1BF66F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28976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42B156-3552-4A35-958F-3E298170F56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297848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694B4-0EF0-4DBB-9315-4FC607160AC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893999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6638D-6091-4820-8FD9-8313CCCA10F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858845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5BFCD7-DE87-4FD0-8FAE-F3EC80CFFBE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740042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93364F-AAD9-4ABC-8937-7D96D701E7C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60639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DDB548-CE9B-4765-94A1-479259312B8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482312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B54E28-A009-465C-AB21-55701C1FCCA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226010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95235-AE97-4B73-9736-8B5AB21C393B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5F51-FCC8-46F2-977E-9035FDEA3B4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37663C-5F62-4CD5-9D2B-077DAFF029D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539727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4668AF-5A6A-45C9-A3EE-D9DB9D7C8CC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862263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1F21BC-146A-4DA4-BD00-2248F6D9974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839077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95235-AE97-4B73-9736-8B5AB21C393B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5F51-FCC8-46F2-977E-9035FDEA3B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95235-AE97-4B73-9736-8B5AB21C393B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5F51-FCC8-46F2-977E-9035FDEA3B4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95235-AE97-4B73-9736-8B5AB21C393B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5F51-FCC8-46F2-977E-9035FDEA3B4C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95235-AE97-4B73-9736-8B5AB21C393B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5F51-FCC8-46F2-977E-9035FDEA3B4C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95235-AE97-4B73-9736-8B5AB21C393B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5F51-FCC8-46F2-977E-9035FDEA3B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95235-AE97-4B73-9736-8B5AB21C393B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5F51-FCC8-46F2-977E-9035FDEA3B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95235-AE97-4B73-9736-8B5AB21C393B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5F51-FCC8-46F2-977E-9035FDEA3B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08595235-AE97-4B73-9736-8B5AB21C393B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86BB5F51-FCC8-46F2-977E-9035FDEA3B4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FF3A097-4C24-4D93-8A9F-9852D6CAD8B5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18339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  <a:cs typeface="Arial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556792"/>
            <a:ext cx="8062912" cy="1470025"/>
          </a:xfrm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ru-RU" sz="96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Частицы</a:t>
            </a:r>
            <a:endParaRPr lang="ru-RU" sz="9600" b="1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3645024"/>
            <a:ext cx="8062912" cy="1752600"/>
          </a:xfrm>
        </p:spPr>
        <p:txBody>
          <a:bodyPr>
            <a:normAutofit/>
          </a:bodyPr>
          <a:lstStyle/>
          <a:p>
            <a:r>
              <a:rPr lang="ru-RU" sz="48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как часть речи</a:t>
            </a:r>
          </a:p>
        </p:txBody>
      </p:sp>
    </p:spTree>
    <p:extLst>
      <p:ext uri="{BB962C8B-B14F-4D97-AF65-F5344CB8AC3E}">
        <p14:creationId xmlns:p14="http://schemas.microsoft.com/office/powerpoint/2010/main" xmlns="" val="5869414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58847"/>
            <a:ext cx="9036496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sz="2400" b="1" dirty="0">
                <a:solidFill>
                  <a:schemeClr val="accent6"/>
                </a:solidFill>
              </a:rPr>
              <a:t>вопросительные</a:t>
            </a:r>
            <a:r>
              <a:rPr lang="ru-RU" sz="2400" b="1" dirty="0"/>
              <a:t> - </a:t>
            </a:r>
            <a:r>
              <a:rPr lang="ru-RU" sz="2400" b="1" dirty="0">
                <a:solidFill>
                  <a:srgbClr val="FF0000"/>
                </a:solidFill>
              </a:rPr>
              <a:t>ли (ль), разве, неужели:</a:t>
            </a:r>
          </a:p>
          <a:p>
            <a:r>
              <a:rPr lang="ru-RU" sz="2400" b="1" i="1" dirty="0"/>
              <a:t>Неужели это так?  Правда ли это? Разве ты со мной не согласен</a:t>
            </a:r>
            <a:r>
              <a:rPr lang="ru-RU" sz="2400" b="1" i="1" dirty="0" smtClean="0"/>
              <a:t>?</a:t>
            </a:r>
            <a:endParaRPr lang="ru-RU" sz="2400" b="1" dirty="0" smtClean="0"/>
          </a:p>
          <a:p>
            <a:r>
              <a:rPr lang="ru-RU" sz="2400" b="1" i="1" dirty="0" smtClean="0">
                <a:solidFill>
                  <a:srgbClr val="00B050"/>
                </a:solidFill>
              </a:rPr>
              <a:t>Разве</a:t>
            </a:r>
            <a:r>
              <a:rPr lang="ru-RU" sz="2400" b="1" dirty="0" smtClean="0"/>
              <a:t> </a:t>
            </a:r>
            <a:r>
              <a:rPr lang="ru-RU" sz="2400" b="1" dirty="0"/>
              <a:t>и </a:t>
            </a:r>
            <a:r>
              <a:rPr lang="ru-RU" sz="2400" b="1" i="1" dirty="0">
                <a:solidFill>
                  <a:srgbClr val="00B050"/>
                </a:solidFill>
              </a:rPr>
              <a:t>неужели</a:t>
            </a:r>
            <a:r>
              <a:rPr lang="ru-RU" sz="2400" b="1" dirty="0"/>
              <a:t> часто  выступают как синонимы: </a:t>
            </a:r>
            <a:endParaRPr lang="ru-RU" sz="2400" b="1" dirty="0" smtClean="0"/>
          </a:p>
          <a:p>
            <a:r>
              <a:rPr lang="ru-RU" sz="2400" b="1" i="1" dirty="0" smtClean="0"/>
              <a:t>Разве </a:t>
            </a:r>
            <a:r>
              <a:rPr lang="ru-RU" sz="2400" b="1" i="1" dirty="0"/>
              <a:t>(неужели) ты не узнал меня?</a:t>
            </a:r>
            <a:r>
              <a:rPr lang="ru-RU" sz="2400" b="1" dirty="0"/>
              <a:t> </a:t>
            </a:r>
            <a:endParaRPr lang="ru-RU" sz="2400" b="1" dirty="0" smtClean="0"/>
          </a:p>
          <a:p>
            <a:r>
              <a:rPr lang="ru-RU" sz="2400" b="1" dirty="0" smtClean="0"/>
              <a:t>Но</a:t>
            </a:r>
            <a:r>
              <a:rPr lang="ru-RU" sz="2400" b="1" dirty="0"/>
              <a:t>, они могут иметь и разные значения.</a:t>
            </a:r>
          </a:p>
          <a:p>
            <a:r>
              <a:rPr lang="ru-RU" sz="2400" b="1" dirty="0"/>
              <a:t>В предложениях с </a:t>
            </a:r>
            <a:r>
              <a:rPr lang="ru-RU" sz="2400" b="1" i="1" dirty="0">
                <a:solidFill>
                  <a:srgbClr val="00B050"/>
                </a:solidFill>
              </a:rPr>
              <a:t>разве</a:t>
            </a:r>
            <a:r>
              <a:rPr lang="ru-RU" sz="2400" b="1" dirty="0"/>
              <a:t> выражается сомнение,  говорящий как бы спорит с собеседником, уверен в недопустимости факта: </a:t>
            </a:r>
            <a:endParaRPr lang="ru-RU" sz="2400" b="1" dirty="0" smtClean="0"/>
          </a:p>
          <a:p>
            <a:r>
              <a:rPr lang="ru-RU" sz="2400" b="1" i="1" dirty="0" smtClean="0"/>
              <a:t>Разве </a:t>
            </a:r>
            <a:r>
              <a:rPr lang="ru-RU" sz="2400" b="1" i="1" dirty="0"/>
              <a:t>можно лгать?</a:t>
            </a:r>
          </a:p>
          <a:p>
            <a:r>
              <a:rPr lang="ru-RU" sz="2400" b="1" dirty="0"/>
              <a:t>В предложениях  с </a:t>
            </a:r>
            <a:r>
              <a:rPr lang="ru-RU" sz="2400" b="1" i="1" dirty="0">
                <a:solidFill>
                  <a:srgbClr val="00B050"/>
                </a:solidFill>
              </a:rPr>
              <a:t>неужели</a:t>
            </a:r>
            <a:r>
              <a:rPr lang="ru-RU" sz="2400" b="1" i="1" dirty="0">
                <a:solidFill>
                  <a:schemeClr val="accent6"/>
                </a:solidFill>
              </a:rPr>
              <a:t> </a:t>
            </a:r>
            <a:r>
              <a:rPr lang="ru-RU" sz="2400" b="1" dirty="0"/>
              <a:t> появляется сомнение и удивление: </a:t>
            </a:r>
            <a:endParaRPr lang="ru-RU" sz="2400" b="1" dirty="0" smtClean="0"/>
          </a:p>
          <a:p>
            <a:r>
              <a:rPr lang="ru-RU" sz="2400" b="1" i="1" dirty="0" smtClean="0"/>
              <a:t>Неужели </a:t>
            </a:r>
            <a:r>
              <a:rPr lang="ru-RU" sz="2400" b="1" i="1" dirty="0"/>
              <a:t>он обманул нас?</a:t>
            </a:r>
          </a:p>
          <a:p>
            <a:endParaRPr lang="ru-RU" sz="2400" b="1" dirty="0">
              <a:solidFill>
                <a:schemeClr val="accent6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2400" b="1" dirty="0" smtClean="0">
                <a:solidFill>
                  <a:schemeClr val="accent6"/>
                </a:solidFill>
              </a:rPr>
              <a:t>указательные </a:t>
            </a:r>
            <a:r>
              <a:rPr lang="ru-RU" sz="2400" b="1" dirty="0" smtClean="0"/>
              <a:t> </a:t>
            </a:r>
            <a:r>
              <a:rPr lang="ru-RU" sz="2400" b="1" dirty="0"/>
              <a:t>– </a:t>
            </a:r>
            <a:r>
              <a:rPr lang="ru-RU" sz="2400" b="1" dirty="0">
                <a:solidFill>
                  <a:srgbClr val="FF0000"/>
                </a:solidFill>
              </a:rPr>
              <a:t>вот (а вот), вон (а вон), вот и, вон и </a:t>
            </a:r>
            <a:r>
              <a:rPr lang="ru-RU" sz="2400" b="1" dirty="0"/>
              <a:t>.</a:t>
            </a:r>
          </a:p>
          <a:p>
            <a:r>
              <a:rPr lang="ru-RU" sz="2400" b="1" dirty="0"/>
              <a:t>Выделяют тот предмет,  на который надо обратить внимание:  </a:t>
            </a:r>
            <a:endParaRPr lang="ru-RU" sz="2400" b="1" dirty="0" smtClean="0"/>
          </a:p>
          <a:p>
            <a:r>
              <a:rPr lang="ru-RU" sz="2400" b="1" i="1" dirty="0" smtClean="0"/>
              <a:t>Вот </a:t>
            </a:r>
            <a:r>
              <a:rPr lang="ru-RU" sz="2400" b="1" i="1" dirty="0"/>
              <a:t>моя деревня.</a:t>
            </a:r>
          </a:p>
          <a:p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435439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0793" y="404664"/>
            <a:ext cx="8640960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ru-RU" sz="2800" b="1" dirty="0">
                <a:solidFill>
                  <a:schemeClr val="accent2"/>
                </a:solidFill>
              </a:rPr>
              <a:t>уточняющие</a:t>
            </a:r>
            <a:r>
              <a:rPr lang="ru-RU" sz="2800" b="1" dirty="0"/>
              <a:t> –  </a:t>
            </a:r>
            <a:r>
              <a:rPr lang="ru-RU" sz="2800" b="1" dirty="0">
                <a:solidFill>
                  <a:srgbClr val="FF0000"/>
                </a:solidFill>
              </a:rPr>
              <a:t>именно, как раз, почти, чуть не, точно, точь-в-точь, ровно</a:t>
            </a:r>
            <a:r>
              <a:rPr lang="ru-RU" sz="2800" b="1" dirty="0"/>
              <a:t>: </a:t>
            </a:r>
            <a:r>
              <a:rPr lang="ru-RU" sz="2800" b="1" dirty="0" smtClean="0"/>
              <a:t>  </a:t>
            </a:r>
            <a:r>
              <a:rPr lang="ru-RU" sz="2800" b="1" i="1" dirty="0"/>
              <a:t>Именно она рассказала мне об этом. Как раз он знал об этом.</a:t>
            </a:r>
          </a:p>
          <a:p>
            <a:r>
              <a:rPr lang="ru-RU" sz="2800" b="1" dirty="0"/>
              <a:t>Частицы </a:t>
            </a:r>
            <a:r>
              <a:rPr lang="ru-RU" sz="2800" b="1" dirty="0">
                <a:solidFill>
                  <a:srgbClr val="00B050"/>
                </a:solidFill>
              </a:rPr>
              <a:t>именно, как раз</a:t>
            </a:r>
            <a:r>
              <a:rPr lang="ru-RU" sz="2800" b="1" dirty="0"/>
              <a:t> служат для выделения наиболее важной информации.</a:t>
            </a:r>
          </a:p>
          <a:p>
            <a:endParaRPr lang="ru-RU" sz="2800" b="1" dirty="0" smtClean="0">
              <a:solidFill>
                <a:schemeClr val="accent2"/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ru-RU" sz="2800" b="1" dirty="0" smtClean="0">
                <a:solidFill>
                  <a:schemeClr val="accent2"/>
                </a:solidFill>
              </a:rPr>
              <a:t>ограничительно-выделительные (выражают выделение, ограничение)</a:t>
            </a:r>
            <a:r>
              <a:rPr lang="ru-RU" sz="2800" b="1" dirty="0" smtClean="0"/>
              <a:t>– </a:t>
            </a:r>
            <a:r>
              <a:rPr lang="ru-RU" sz="2800" b="1" dirty="0">
                <a:solidFill>
                  <a:srgbClr val="FF0000"/>
                </a:solidFill>
              </a:rPr>
              <a:t>только, лишь, исключительно, почти, единственно, -то</a:t>
            </a:r>
            <a:r>
              <a:rPr lang="ru-RU" sz="2800" b="1" dirty="0"/>
              <a:t>:  </a:t>
            </a:r>
            <a:endParaRPr lang="ru-RU" sz="2800" b="1" dirty="0" smtClean="0"/>
          </a:p>
          <a:p>
            <a:r>
              <a:rPr lang="ru-RU" sz="2800" b="1" i="1" dirty="0" smtClean="0"/>
              <a:t>Я </a:t>
            </a:r>
            <a:r>
              <a:rPr lang="ru-RU" sz="2800" b="1" i="1" dirty="0"/>
              <a:t>не болен, только (лишь) устал немного.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124216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472" y="0"/>
            <a:ext cx="8496944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sz="2000" b="1" dirty="0">
                <a:solidFill>
                  <a:schemeClr val="accent2"/>
                </a:solidFill>
              </a:rPr>
              <a:t>восклицательные частицы</a:t>
            </a:r>
            <a:r>
              <a:rPr lang="ru-RU" sz="2000" b="1" dirty="0"/>
              <a:t>  – </a:t>
            </a:r>
            <a:r>
              <a:rPr lang="ru-RU" sz="2000" b="1" dirty="0">
                <a:solidFill>
                  <a:srgbClr val="FF0000"/>
                </a:solidFill>
              </a:rPr>
              <a:t>что за, как, ну и: </a:t>
            </a:r>
            <a:endParaRPr lang="ru-RU" sz="2000" b="1" dirty="0" smtClean="0">
              <a:solidFill>
                <a:srgbClr val="FF0000"/>
              </a:solidFill>
            </a:endParaRPr>
          </a:p>
          <a:p>
            <a:r>
              <a:rPr lang="ru-RU" sz="2000" b="1" i="1" dirty="0" smtClean="0"/>
              <a:t>Что </a:t>
            </a:r>
            <a:r>
              <a:rPr lang="ru-RU" sz="2000" b="1" i="1" dirty="0"/>
              <a:t>за душа! Как здорово! ну и дела!</a:t>
            </a:r>
          </a:p>
          <a:p>
            <a:r>
              <a:rPr lang="ru-RU" sz="2000" b="1" dirty="0"/>
              <a:t>Эти частицы выражают восхищение, удивление, негодование.</a:t>
            </a:r>
          </a:p>
          <a:p>
            <a:r>
              <a:rPr lang="ru-RU" sz="2000" b="1" dirty="0"/>
              <a:t>Частица </a:t>
            </a:r>
            <a:r>
              <a:rPr lang="ru-RU" sz="2000" b="1" dirty="0">
                <a:solidFill>
                  <a:srgbClr val="00B050"/>
                </a:solidFill>
              </a:rPr>
              <a:t>как</a:t>
            </a:r>
            <a:r>
              <a:rPr lang="ru-RU" sz="2000" b="1" dirty="0"/>
              <a:t> имеет омоним </a:t>
            </a:r>
            <a:r>
              <a:rPr lang="ru-RU" sz="2000" b="1" dirty="0">
                <a:solidFill>
                  <a:srgbClr val="00B050"/>
                </a:solidFill>
              </a:rPr>
              <a:t>как</a:t>
            </a:r>
            <a:r>
              <a:rPr lang="ru-RU" sz="2000" b="1" dirty="0"/>
              <a:t> - </a:t>
            </a:r>
            <a:r>
              <a:rPr lang="ru-RU" sz="2000" b="1" dirty="0">
                <a:solidFill>
                  <a:srgbClr val="00B050"/>
                </a:solidFill>
              </a:rPr>
              <a:t>местоимение как </a:t>
            </a:r>
            <a:r>
              <a:rPr lang="ru-RU" sz="2000" b="1" dirty="0"/>
              <a:t>и </a:t>
            </a:r>
            <a:r>
              <a:rPr lang="ru-RU" sz="2000" b="1" dirty="0">
                <a:solidFill>
                  <a:srgbClr val="00B050"/>
                </a:solidFill>
              </a:rPr>
              <a:t>союз как</a:t>
            </a:r>
            <a:r>
              <a:rPr lang="ru-RU" sz="2000" b="1" dirty="0"/>
              <a:t>.</a:t>
            </a:r>
          </a:p>
          <a:p>
            <a:r>
              <a:rPr lang="ru-RU" sz="2000" b="1" dirty="0"/>
              <a:t>Частица </a:t>
            </a:r>
            <a:r>
              <a:rPr lang="ru-RU" sz="2000" b="1" dirty="0">
                <a:solidFill>
                  <a:srgbClr val="00B050"/>
                </a:solidFill>
              </a:rPr>
              <a:t>как</a:t>
            </a:r>
            <a:r>
              <a:rPr lang="ru-RU" sz="2000" b="1" dirty="0"/>
              <a:t> обычно употребляется в восклицательных предложениях: </a:t>
            </a:r>
            <a:r>
              <a:rPr lang="ru-RU" sz="2000" b="1" i="1" dirty="0"/>
              <a:t>Как упоительны в России вечера!</a:t>
            </a:r>
          </a:p>
          <a:p>
            <a:r>
              <a:rPr lang="ru-RU" sz="2000" b="1" dirty="0"/>
              <a:t>Местоимение-наречие  </a:t>
            </a:r>
            <a:r>
              <a:rPr lang="ru-RU" sz="2000" b="1" dirty="0">
                <a:solidFill>
                  <a:srgbClr val="00B050"/>
                </a:solidFill>
              </a:rPr>
              <a:t>как </a:t>
            </a:r>
            <a:r>
              <a:rPr lang="ru-RU" sz="2000" b="1" dirty="0"/>
              <a:t>употребляется  в вопросительных предложениях и является членом предложения: </a:t>
            </a:r>
            <a:endParaRPr lang="ru-RU" sz="2000" b="1" dirty="0" smtClean="0"/>
          </a:p>
          <a:p>
            <a:r>
              <a:rPr lang="ru-RU" sz="2000" b="1" i="1" dirty="0" smtClean="0"/>
              <a:t>Как </a:t>
            </a:r>
            <a:r>
              <a:rPr lang="ru-RU" sz="2000" b="1" i="1" dirty="0"/>
              <a:t>вы себя чувствуете? </a:t>
            </a:r>
            <a:endParaRPr lang="ru-RU" sz="2000" b="1" i="1" dirty="0" smtClean="0"/>
          </a:p>
          <a:p>
            <a:pPr marL="285750" indent="-285750">
              <a:buFont typeface="Arial" pitchFamily="34" charset="0"/>
              <a:buChar char="•"/>
            </a:pPr>
            <a:endParaRPr lang="ru-RU" sz="2000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ru-RU" sz="2000" b="1" dirty="0" smtClean="0">
                <a:solidFill>
                  <a:schemeClr val="accent2"/>
                </a:solidFill>
              </a:rPr>
              <a:t>Сомнительные частицы</a:t>
            </a:r>
            <a:r>
              <a:rPr lang="ru-RU" sz="2000" b="1" dirty="0" smtClean="0"/>
              <a:t>-  </a:t>
            </a:r>
            <a:r>
              <a:rPr lang="ru-RU" sz="2000" b="1" dirty="0">
                <a:solidFill>
                  <a:srgbClr val="FF0000"/>
                </a:solidFill>
              </a:rPr>
              <a:t>вряд ли, едва ли: </a:t>
            </a:r>
            <a:endParaRPr lang="ru-RU" sz="2000" b="1" dirty="0" smtClean="0">
              <a:solidFill>
                <a:srgbClr val="FF0000"/>
              </a:solidFill>
            </a:endParaRPr>
          </a:p>
          <a:p>
            <a:r>
              <a:rPr lang="ru-RU" sz="2000" b="1" i="1" dirty="0" smtClean="0"/>
              <a:t>Едва </a:t>
            </a:r>
            <a:r>
              <a:rPr lang="ru-RU" sz="2000" b="1" i="1" dirty="0"/>
              <a:t>ли это подойдет. Вряд ли он согласится.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9472" y="3717032"/>
            <a:ext cx="8676456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sz="2000" b="1" dirty="0">
                <a:solidFill>
                  <a:schemeClr val="accent2"/>
                </a:solidFill>
              </a:rPr>
              <a:t>усилительные частицы</a:t>
            </a:r>
            <a:r>
              <a:rPr lang="ru-RU" sz="2000" b="1" dirty="0"/>
              <a:t> – </a:t>
            </a:r>
            <a:r>
              <a:rPr lang="ru-RU" sz="2000" b="1" dirty="0">
                <a:solidFill>
                  <a:srgbClr val="FF0000"/>
                </a:solidFill>
              </a:rPr>
              <a:t>даже, же, ни, ну, уж, ведь, всё-таки, лишь, только и др.</a:t>
            </a:r>
          </a:p>
          <a:p>
            <a:r>
              <a:rPr lang="ru-RU" sz="2000" b="1" dirty="0" smtClean="0"/>
              <a:t>Эти частицы </a:t>
            </a:r>
            <a:r>
              <a:rPr lang="ru-RU" sz="2000" b="1" dirty="0"/>
              <a:t>выделяют слова в предложении: </a:t>
            </a:r>
            <a:endParaRPr lang="ru-RU" sz="2000" b="1" dirty="0" smtClean="0"/>
          </a:p>
          <a:p>
            <a:r>
              <a:rPr lang="ru-RU" sz="2000" b="1" i="1" dirty="0" smtClean="0"/>
              <a:t>Маше </a:t>
            </a:r>
            <a:r>
              <a:rPr lang="ru-RU" sz="2000" b="1" i="1" dirty="0"/>
              <a:t>знакомы лишь известные памятники</a:t>
            </a:r>
            <a:r>
              <a:rPr lang="ru-RU" sz="2000" b="1" dirty="0"/>
              <a:t>. (Лишь - усилительная частица, в предложении является частью определения лишь известные).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b="1" dirty="0" smtClean="0">
                <a:solidFill>
                  <a:schemeClr val="accent2"/>
                </a:solidFill>
              </a:rPr>
              <a:t>выражают </a:t>
            </a:r>
            <a:r>
              <a:rPr lang="ru-RU" sz="2000" b="1" dirty="0">
                <a:solidFill>
                  <a:schemeClr val="accent2"/>
                </a:solidFill>
              </a:rPr>
              <a:t>смягчение требований</a:t>
            </a:r>
            <a:r>
              <a:rPr lang="ru-RU" sz="2000" b="1" dirty="0"/>
              <a:t> –  </a:t>
            </a:r>
            <a:r>
              <a:rPr lang="ru-RU" sz="2000" b="1" dirty="0">
                <a:solidFill>
                  <a:srgbClr val="FF0000"/>
                </a:solidFill>
              </a:rPr>
              <a:t>-ка.</a:t>
            </a:r>
          </a:p>
          <a:p>
            <a:r>
              <a:rPr lang="ru-RU" sz="2000" b="1" dirty="0"/>
              <a:t>В сочетании с глаголами повелительного наклонения эта частица смягчает  значение глагола: </a:t>
            </a:r>
            <a:endParaRPr lang="ru-RU" sz="2000" b="1" dirty="0" smtClean="0"/>
          </a:p>
          <a:p>
            <a:r>
              <a:rPr lang="ru-RU" sz="2000" b="1" i="1" dirty="0" smtClean="0"/>
              <a:t>Сделай</a:t>
            </a:r>
            <a:r>
              <a:rPr lang="ru-RU" sz="2000" b="1" i="1" dirty="0"/>
              <a:t>! – Сделай-ка.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729855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u="sng" dirty="0">
                <a:solidFill>
                  <a:srgbClr val="993300"/>
                </a:solidFill>
              </a:rPr>
              <a:t>Отрицательные частицы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93115" y="836597"/>
            <a:ext cx="849694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7030A0"/>
                </a:solidFill>
              </a:rPr>
              <a:t>Отрицательные частицы </a:t>
            </a:r>
            <a:r>
              <a:rPr lang="ru-RU" sz="2800" b="1" dirty="0"/>
              <a:t>служат для выражения отрицания, усиления отрицания или придают предложению положительное значение при двойном отрицании.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07026" y="2638845"/>
            <a:ext cx="849694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Не</a:t>
            </a:r>
            <a:r>
              <a:rPr lang="ru-RU" sz="2800" b="1" dirty="0">
                <a:solidFill>
                  <a:srgbClr val="FF0000"/>
                </a:solidFill>
              </a:rPr>
              <a:t>, ни </a:t>
            </a:r>
            <a:r>
              <a:rPr lang="ru-RU" sz="2800" b="1" dirty="0"/>
              <a:t>– наиболее </a:t>
            </a:r>
            <a:r>
              <a:rPr lang="ru-RU" sz="2800" b="1" dirty="0" smtClean="0"/>
              <a:t>распространённые отрицательные </a:t>
            </a:r>
            <a:r>
              <a:rPr lang="ru-RU" sz="2800" b="1" dirty="0"/>
              <a:t>частицы</a:t>
            </a:r>
          </a:p>
        </p:txBody>
      </p:sp>
      <p:pic>
        <p:nvPicPr>
          <p:cNvPr id="5" name="tabl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919" y="3733973"/>
            <a:ext cx="7396162" cy="30003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1907449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6921" y="886073"/>
            <a:ext cx="8856984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Частица </a:t>
            </a:r>
            <a:r>
              <a:rPr lang="ru-RU" sz="2400" b="1" i="1" dirty="0">
                <a:solidFill>
                  <a:srgbClr val="00B050"/>
                </a:solidFill>
              </a:rPr>
              <a:t>НЕ</a:t>
            </a:r>
            <a:r>
              <a:rPr lang="ru-RU" sz="2400" b="1" dirty="0"/>
              <a:t>  играет основную роль при выражении отрицания,  придает следующие значения: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400" b="1" dirty="0"/>
              <a:t>отрицательное значение всему предложению: </a:t>
            </a:r>
            <a:endParaRPr lang="ru-RU" sz="2400" b="1" dirty="0" smtClean="0"/>
          </a:p>
          <a:p>
            <a:r>
              <a:rPr lang="ru-RU" sz="2400" b="1" i="1" dirty="0" smtClean="0"/>
              <a:t>Не </a:t>
            </a:r>
            <a:r>
              <a:rPr lang="ru-RU" sz="2400" b="1" i="1" dirty="0"/>
              <a:t>бывать этому.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400" b="1" dirty="0"/>
              <a:t>отрицательное значение отдельному члену предложения: </a:t>
            </a:r>
            <a:endParaRPr lang="ru-RU" sz="2400" b="1" dirty="0" smtClean="0"/>
          </a:p>
          <a:p>
            <a:r>
              <a:rPr lang="ru-RU" sz="2400" b="1" i="1" dirty="0" smtClean="0"/>
              <a:t>Перед </a:t>
            </a:r>
            <a:r>
              <a:rPr lang="ru-RU" sz="2400" b="1" i="1" dirty="0"/>
              <a:t>нами оказалась не маленькая, а большая поляна.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400" b="1" dirty="0"/>
              <a:t>положительное значение, утверждение (через двойное отрицание с не): </a:t>
            </a:r>
            <a:endParaRPr lang="ru-RU" sz="2400" b="1" dirty="0" smtClean="0"/>
          </a:p>
          <a:p>
            <a:r>
              <a:rPr lang="ru-RU" sz="2400" b="1" i="1" dirty="0" smtClean="0"/>
              <a:t>не </a:t>
            </a:r>
            <a:r>
              <a:rPr lang="ru-RU" sz="2400" b="1" i="1" dirty="0"/>
              <a:t>мог не помочь,  т.е. должен был помочь; не мог не сказать</a:t>
            </a:r>
            <a:r>
              <a:rPr lang="ru-RU" sz="2400" b="1" dirty="0"/>
              <a:t>.</a:t>
            </a:r>
          </a:p>
          <a:p>
            <a:endParaRPr lang="ru-RU" sz="2400" b="1" dirty="0" smtClean="0"/>
          </a:p>
          <a:p>
            <a:r>
              <a:rPr lang="ru-RU" sz="2400" b="1" dirty="0" smtClean="0"/>
              <a:t>Чаще </a:t>
            </a:r>
            <a:r>
              <a:rPr lang="ru-RU" sz="2400" b="1" dirty="0"/>
              <a:t>всего отрицательная частица </a:t>
            </a:r>
            <a:r>
              <a:rPr lang="ru-RU" sz="2400" b="1" i="1" dirty="0">
                <a:solidFill>
                  <a:srgbClr val="00B050"/>
                </a:solidFill>
              </a:rPr>
              <a:t>не</a:t>
            </a:r>
            <a:r>
              <a:rPr lang="ru-RU" sz="2400" b="1" dirty="0"/>
              <a:t> входит в состав сказуемого: </a:t>
            </a:r>
            <a:endParaRPr lang="ru-RU" sz="2400" b="1" dirty="0" smtClean="0"/>
          </a:p>
          <a:p>
            <a:r>
              <a:rPr lang="ru-RU" sz="2400" b="1" i="1" dirty="0" smtClean="0"/>
              <a:t>Ночью </a:t>
            </a:r>
            <a:r>
              <a:rPr lang="ru-RU" sz="2400" b="1" i="1" dirty="0"/>
              <a:t>не было дождя. (не было – сказуемое) Я не знаю. (не знаю – сказ.)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80937" y="116632"/>
            <a:ext cx="87129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u="sng" dirty="0">
                <a:solidFill>
                  <a:srgbClr val="993300"/>
                </a:solidFill>
              </a:rPr>
              <a:t>Частица НЕ </a:t>
            </a:r>
          </a:p>
        </p:txBody>
      </p:sp>
    </p:spTree>
    <p:extLst>
      <p:ext uri="{BB962C8B-B14F-4D97-AF65-F5344CB8AC3E}">
        <p14:creationId xmlns:p14="http://schemas.microsoft.com/office/powerpoint/2010/main" xmlns="" val="13901249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3508" y="1268760"/>
            <a:ext cx="8784976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Частица </a:t>
            </a:r>
            <a:r>
              <a:rPr lang="ru-RU" sz="2400" b="1" dirty="0">
                <a:solidFill>
                  <a:srgbClr val="00B050"/>
                </a:solidFill>
              </a:rPr>
              <a:t>НИ</a:t>
            </a:r>
            <a:r>
              <a:rPr lang="ru-RU" sz="2400" b="1" dirty="0"/>
              <a:t> придает 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400" b="1" dirty="0"/>
              <a:t>отрицательное значение в предложении без подлежащего: </a:t>
            </a:r>
            <a:endParaRPr lang="ru-RU" sz="2400" b="1" dirty="0" smtClean="0"/>
          </a:p>
          <a:p>
            <a:r>
              <a:rPr lang="ru-RU" sz="2400" b="1" i="1" dirty="0" smtClean="0"/>
              <a:t>Ни </a:t>
            </a:r>
            <a:r>
              <a:rPr lang="ru-RU" sz="2400" b="1" i="1" dirty="0"/>
              <a:t>с места!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400" b="1" dirty="0"/>
              <a:t>усиление отрицания в предложениях с словом </a:t>
            </a:r>
            <a:r>
              <a:rPr lang="ru-RU" sz="2400" b="1" dirty="0">
                <a:solidFill>
                  <a:srgbClr val="00B050"/>
                </a:solidFill>
              </a:rPr>
              <a:t>не (нет)</a:t>
            </a:r>
            <a:r>
              <a:rPr lang="ru-RU" sz="2400" b="1" dirty="0"/>
              <a:t>, которое выражает основное отрицание</a:t>
            </a:r>
            <a:r>
              <a:rPr lang="ru-RU" sz="2400" b="1" dirty="0" smtClean="0"/>
              <a:t>:</a:t>
            </a:r>
          </a:p>
          <a:p>
            <a:r>
              <a:rPr lang="ru-RU" sz="2400" b="1" dirty="0" smtClean="0"/>
              <a:t> </a:t>
            </a:r>
            <a:r>
              <a:rPr lang="ru-RU" sz="2400" b="1" i="1" dirty="0"/>
              <a:t>Вокруг нет ни души. Не видно ни </a:t>
            </a:r>
            <a:r>
              <a:rPr lang="ru-RU" sz="2400" b="1" i="1" dirty="0" err="1"/>
              <a:t>зги</a:t>
            </a:r>
            <a:r>
              <a:rPr lang="ru-RU" sz="2400" b="1" i="1" dirty="0"/>
              <a:t>. На небе нет ни облачка</a:t>
            </a:r>
            <a:r>
              <a:rPr lang="ru-RU" sz="2400" b="1" dirty="0"/>
              <a:t>. </a:t>
            </a:r>
            <a:endParaRPr lang="ru-RU" sz="2400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ru-RU" sz="2400" b="1" dirty="0" smtClean="0"/>
              <a:t>усиление </a:t>
            </a:r>
            <a:r>
              <a:rPr lang="ru-RU" sz="2400" b="1" dirty="0"/>
              <a:t>и обобщение любого утверждения, сделанного в главном предложении (для этого в придаточном предложении используется частица ни): </a:t>
            </a:r>
            <a:endParaRPr lang="ru-RU" sz="2400" b="1" dirty="0" smtClean="0"/>
          </a:p>
          <a:p>
            <a:r>
              <a:rPr lang="ru-RU" sz="2400" b="1" i="1" dirty="0" smtClean="0"/>
              <a:t>Что </a:t>
            </a:r>
            <a:r>
              <a:rPr lang="ru-RU" sz="2400" b="1" i="1" dirty="0"/>
              <a:t>ни </a:t>
            </a:r>
            <a:r>
              <a:rPr lang="ru-RU" sz="2400" b="1" i="1" dirty="0" smtClean="0"/>
              <a:t>делал </a:t>
            </a:r>
            <a:r>
              <a:rPr lang="ru-RU" sz="2400" b="1" i="1" dirty="0"/>
              <a:t>бы, всё у него получалось.  </a:t>
            </a:r>
          </a:p>
          <a:p>
            <a:endParaRPr lang="ru-RU" sz="2000" b="1" dirty="0"/>
          </a:p>
          <a:p>
            <a:r>
              <a:rPr lang="ru-RU" sz="2000" b="1" dirty="0" smtClean="0"/>
              <a:t> </a:t>
            </a:r>
            <a:endParaRPr lang="ru-RU" dirty="0"/>
          </a:p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18926"/>
            <a:ext cx="2597150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187624" y="218926"/>
            <a:ext cx="66967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u="sng" dirty="0">
                <a:solidFill>
                  <a:srgbClr val="993300"/>
                </a:solidFill>
              </a:rPr>
              <a:t>Частица НИ </a:t>
            </a:r>
          </a:p>
        </p:txBody>
      </p:sp>
    </p:spTree>
    <p:extLst>
      <p:ext uri="{BB962C8B-B14F-4D97-AF65-F5344CB8AC3E}">
        <p14:creationId xmlns:p14="http://schemas.microsoft.com/office/powerpoint/2010/main" xmlns="" val="7736075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418" name="Group 28"/>
          <p:cNvGrpSpPr>
            <a:grpSpLocks/>
          </p:cNvGrpSpPr>
          <p:nvPr/>
        </p:nvGrpSpPr>
        <p:grpSpPr bwMode="auto">
          <a:xfrm>
            <a:off x="0" y="1676400"/>
            <a:ext cx="4425950" cy="4352925"/>
            <a:chOff x="164" y="480"/>
            <a:chExt cx="5556" cy="3506"/>
          </a:xfrm>
        </p:grpSpPr>
        <p:sp>
          <p:nvSpPr>
            <p:cNvPr id="60419" name="Line 4"/>
            <p:cNvSpPr>
              <a:spLocks noChangeShapeType="1"/>
            </p:cNvSpPr>
            <p:nvPr/>
          </p:nvSpPr>
          <p:spPr bwMode="auto">
            <a:xfrm flipH="1">
              <a:off x="1680" y="480"/>
              <a:ext cx="288" cy="288"/>
            </a:xfrm>
            <a:prstGeom prst="line">
              <a:avLst/>
            </a:prstGeom>
            <a:noFill/>
            <a:ln w="38100">
              <a:solidFill>
                <a:srgbClr val="00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60420" name="Line 5"/>
            <p:cNvSpPr>
              <a:spLocks noChangeShapeType="1"/>
            </p:cNvSpPr>
            <p:nvPr/>
          </p:nvSpPr>
          <p:spPr bwMode="auto">
            <a:xfrm>
              <a:off x="3648" y="528"/>
              <a:ext cx="240" cy="240"/>
            </a:xfrm>
            <a:prstGeom prst="line">
              <a:avLst/>
            </a:prstGeom>
            <a:noFill/>
            <a:ln w="38100">
              <a:solidFill>
                <a:srgbClr val="00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60421" name="Text Box 6"/>
            <p:cNvSpPr txBox="1">
              <a:spLocks noChangeArrowheads="1"/>
            </p:cNvSpPr>
            <p:nvPr/>
          </p:nvSpPr>
          <p:spPr bwMode="auto">
            <a:xfrm>
              <a:off x="471" y="861"/>
              <a:ext cx="1630" cy="4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smtClean="0">
                  <a:solidFill>
                    <a:srgbClr val="000000"/>
                  </a:solidFill>
                </a:rPr>
                <a:t>в простом</a:t>
              </a:r>
            </a:p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smtClean="0">
                  <a:solidFill>
                    <a:srgbClr val="000000"/>
                  </a:solidFill>
                </a:rPr>
                <a:t>предложении</a:t>
              </a:r>
            </a:p>
          </p:txBody>
        </p:sp>
        <p:sp>
          <p:nvSpPr>
            <p:cNvPr id="60422" name="Text Box 7"/>
            <p:cNvSpPr txBox="1">
              <a:spLocks noChangeArrowheads="1"/>
            </p:cNvSpPr>
            <p:nvPr/>
          </p:nvSpPr>
          <p:spPr bwMode="auto">
            <a:xfrm>
              <a:off x="3303" y="861"/>
              <a:ext cx="1630" cy="4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smtClean="0">
                  <a:solidFill>
                    <a:srgbClr val="000000"/>
                  </a:solidFill>
                </a:rPr>
                <a:t>в сложном </a:t>
              </a:r>
            </a:p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smtClean="0">
                  <a:solidFill>
                    <a:srgbClr val="000000"/>
                  </a:solidFill>
                </a:rPr>
                <a:t>предложении</a:t>
              </a:r>
            </a:p>
          </p:txBody>
        </p:sp>
        <p:sp>
          <p:nvSpPr>
            <p:cNvPr id="60423" name="Text Box 8"/>
            <p:cNvSpPr txBox="1">
              <a:spLocks noChangeArrowheads="1"/>
            </p:cNvSpPr>
            <p:nvPr/>
          </p:nvSpPr>
          <p:spPr bwMode="auto">
            <a:xfrm>
              <a:off x="911" y="1362"/>
              <a:ext cx="1076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b="1" smtClean="0">
                  <a:solidFill>
                    <a:srgbClr val="000000"/>
                  </a:solidFill>
                </a:rPr>
                <a:t>Пиши</a:t>
              </a:r>
              <a:r>
                <a:rPr lang="ru-RU" sz="1400" smtClean="0">
                  <a:solidFill>
                    <a:srgbClr val="000000"/>
                  </a:solidFill>
                </a:rPr>
                <a:t> </a:t>
              </a:r>
              <a:r>
                <a:rPr lang="ru-RU" sz="1400" b="1" smtClean="0">
                  <a:solidFill>
                    <a:srgbClr val="800000"/>
                  </a:solidFill>
                </a:rPr>
                <a:t>И</a:t>
              </a:r>
            </a:p>
          </p:txBody>
        </p:sp>
        <p:sp>
          <p:nvSpPr>
            <p:cNvPr id="60424" name="Line 9"/>
            <p:cNvSpPr>
              <a:spLocks noChangeShapeType="1"/>
            </p:cNvSpPr>
            <p:nvPr/>
          </p:nvSpPr>
          <p:spPr bwMode="auto">
            <a:xfrm flipH="1">
              <a:off x="2784" y="1248"/>
              <a:ext cx="1008" cy="480"/>
            </a:xfrm>
            <a:prstGeom prst="line">
              <a:avLst/>
            </a:prstGeom>
            <a:noFill/>
            <a:ln w="38100">
              <a:solidFill>
                <a:srgbClr val="00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60425" name="Line 10"/>
            <p:cNvSpPr>
              <a:spLocks noChangeShapeType="1"/>
            </p:cNvSpPr>
            <p:nvPr/>
          </p:nvSpPr>
          <p:spPr bwMode="auto">
            <a:xfrm>
              <a:off x="4224" y="1248"/>
              <a:ext cx="528" cy="432"/>
            </a:xfrm>
            <a:prstGeom prst="line">
              <a:avLst/>
            </a:prstGeom>
            <a:noFill/>
            <a:ln w="38100">
              <a:solidFill>
                <a:srgbClr val="00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60426" name="Text Box 11"/>
            <p:cNvSpPr txBox="1">
              <a:spLocks noChangeArrowheads="1"/>
            </p:cNvSpPr>
            <p:nvPr/>
          </p:nvSpPr>
          <p:spPr bwMode="auto">
            <a:xfrm>
              <a:off x="985" y="1775"/>
              <a:ext cx="2561" cy="4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smtClean="0">
                  <a:solidFill>
                    <a:srgbClr val="000000"/>
                  </a:solidFill>
                </a:rPr>
                <a:t>в сложноподчинённом</a:t>
              </a:r>
            </a:p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smtClean="0">
                  <a:solidFill>
                    <a:srgbClr val="000000"/>
                  </a:solidFill>
                </a:rPr>
                <a:t>предложении</a:t>
              </a:r>
            </a:p>
          </p:txBody>
        </p:sp>
        <p:sp>
          <p:nvSpPr>
            <p:cNvPr id="60427" name="Text Box 12"/>
            <p:cNvSpPr txBox="1">
              <a:spLocks noChangeArrowheads="1"/>
            </p:cNvSpPr>
            <p:nvPr/>
          </p:nvSpPr>
          <p:spPr bwMode="auto">
            <a:xfrm>
              <a:off x="3299" y="1728"/>
              <a:ext cx="2421" cy="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smtClean="0">
                  <a:solidFill>
                    <a:srgbClr val="000000"/>
                  </a:solidFill>
                </a:rPr>
                <a:t>в сложносочинённом</a:t>
              </a:r>
            </a:p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smtClean="0">
                  <a:solidFill>
                    <a:srgbClr val="000000"/>
                  </a:solidFill>
                </a:rPr>
                <a:t>и бессоюзном</a:t>
              </a:r>
            </a:p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smtClean="0">
                  <a:solidFill>
                    <a:srgbClr val="000000"/>
                  </a:solidFill>
                </a:rPr>
                <a:t>предложениях</a:t>
              </a:r>
            </a:p>
          </p:txBody>
        </p:sp>
        <p:sp>
          <p:nvSpPr>
            <p:cNvPr id="60428" name="Line 13"/>
            <p:cNvSpPr>
              <a:spLocks noChangeShapeType="1"/>
            </p:cNvSpPr>
            <p:nvPr/>
          </p:nvSpPr>
          <p:spPr bwMode="auto">
            <a:xfrm flipH="1">
              <a:off x="1344" y="2160"/>
              <a:ext cx="192" cy="192"/>
            </a:xfrm>
            <a:prstGeom prst="line">
              <a:avLst/>
            </a:prstGeom>
            <a:noFill/>
            <a:ln w="38100">
              <a:solidFill>
                <a:srgbClr val="00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60429" name="Line 14"/>
            <p:cNvSpPr>
              <a:spLocks noChangeShapeType="1"/>
            </p:cNvSpPr>
            <p:nvPr/>
          </p:nvSpPr>
          <p:spPr bwMode="auto">
            <a:xfrm>
              <a:off x="2880" y="2160"/>
              <a:ext cx="192" cy="240"/>
            </a:xfrm>
            <a:prstGeom prst="line">
              <a:avLst/>
            </a:prstGeom>
            <a:noFill/>
            <a:ln w="38100">
              <a:solidFill>
                <a:srgbClr val="00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60430" name="Text Box 15"/>
            <p:cNvSpPr txBox="1">
              <a:spLocks noChangeArrowheads="1"/>
            </p:cNvSpPr>
            <p:nvPr/>
          </p:nvSpPr>
          <p:spPr bwMode="auto">
            <a:xfrm>
              <a:off x="164" y="2399"/>
              <a:ext cx="1240" cy="4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smtClean="0">
                  <a:solidFill>
                    <a:srgbClr val="000000"/>
                  </a:solidFill>
                </a:rPr>
                <a:t>в главной</a:t>
              </a:r>
            </a:p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smtClean="0">
                  <a:solidFill>
                    <a:srgbClr val="000000"/>
                  </a:solidFill>
                </a:rPr>
                <a:t>части</a:t>
              </a:r>
            </a:p>
          </p:txBody>
        </p:sp>
        <p:sp>
          <p:nvSpPr>
            <p:cNvPr id="60431" name="Text Box 16"/>
            <p:cNvSpPr txBox="1">
              <a:spLocks noChangeArrowheads="1"/>
            </p:cNvSpPr>
            <p:nvPr/>
          </p:nvSpPr>
          <p:spPr bwMode="auto">
            <a:xfrm>
              <a:off x="1948" y="2448"/>
              <a:ext cx="1811" cy="4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smtClean="0">
                  <a:solidFill>
                    <a:srgbClr val="000000"/>
                  </a:solidFill>
                </a:rPr>
                <a:t>в придаточной </a:t>
              </a:r>
            </a:p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smtClean="0">
                  <a:solidFill>
                    <a:srgbClr val="000000"/>
                  </a:solidFill>
                </a:rPr>
                <a:t>части</a:t>
              </a:r>
            </a:p>
          </p:txBody>
        </p:sp>
        <p:sp>
          <p:nvSpPr>
            <p:cNvPr id="60432" name="Text Box 17"/>
            <p:cNvSpPr txBox="1">
              <a:spLocks noChangeArrowheads="1"/>
            </p:cNvSpPr>
            <p:nvPr/>
          </p:nvSpPr>
          <p:spPr bwMode="auto">
            <a:xfrm>
              <a:off x="276" y="2938"/>
              <a:ext cx="1064" cy="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b="1" smtClean="0">
                  <a:solidFill>
                    <a:srgbClr val="000000"/>
                  </a:solidFill>
                </a:rPr>
                <a:t>Пиши </a:t>
              </a:r>
              <a:r>
                <a:rPr lang="ru-RU" sz="1400" b="1" smtClean="0">
                  <a:solidFill>
                    <a:srgbClr val="800000"/>
                  </a:solidFill>
                </a:rPr>
                <a:t>Е</a:t>
              </a:r>
            </a:p>
          </p:txBody>
        </p:sp>
        <p:sp>
          <p:nvSpPr>
            <p:cNvPr id="60433" name="Line 18"/>
            <p:cNvSpPr>
              <a:spLocks noChangeShapeType="1"/>
            </p:cNvSpPr>
            <p:nvPr/>
          </p:nvSpPr>
          <p:spPr bwMode="auto">
            <a:xfrm flipH="1">
              <a:off x="2208" y="2640"/>
              <a:ext cx="288" cy="288"/>
            </a:xfrm>
            <a:prstGeom prst="line">
              <a:avLst/>
            </a:prstGeom>
            <a:noFill/>
            <a:ln w="38100">
              <a:solidFill>
                <a:srgbClr val="00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60434" name="Line 19"/>
            <p:cNvSpPr>
              <a:spLocks noChangeShapeType="1"/>
            </p:cNvSpPr>
            <p:nvPr/>
          </p:nvSpPr>
          <p:spPr bwMode="auto">
            <a:xfrm>
              <a:off x="3120" y="2592"/>
              <a:ext cx="288" cy="336"/>
            </a:xfrm>
            <a:prstGeom prst="line">
              <a:avLst/>
            </a:prstGeom>
            <a:noFill/>
            <a:ln w="38100">
              <a:solidFill>
                <a:srgbClr val="00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60435" name="Line 20"/>
            <p:cNvSpPr>
              <a:spLocks noChangeShapeType="1"/>
            </p:cNvSpPr>
            <p:nvPr/>
          </p:nvSpPr>
          <p:spPr bwMode="auto">
            <a:xfrm flipH="1">
              <a:off x="3120" y="3360"/>
              <a:ext cx="240" cy="240"/>
            </a:xfrm>
            <a:prstGeom prst="line">
              <a:avLst/>
            </a:prstGeom>
            <a:noFill/>
            <a:ln w="38100">
              <a:solidFill>
                <a:srgbClr val="00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60436" name="Line 21"/>
            <p:cNvSpPr>
              <a:spLocks noChangeShapeType="1"/>
            </p:cNvSpPr>
            <p:nvPr/>
          </p:nvSpPr>
          <p:spPr bwMode="auto">
            <a:xfrm>
              <a:off x="3792" y="3360"/>
              <a:ext cx="240" cy="288"/>
            </a:xfrm>
            <a:prstGeom prst="line">
              <a:avLst/>
            </a:prstGeom>
            <a:noFill/>
            <a:ln w="38100">
              <a:solidFill>
                <a:srgbClr val="00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60437" name="Text Box 22"/>
            <p:cNvSpPr txBox="1">
              <a:spLocks noChangeArrowheads="1"/>
            </p:cNvSpPr>
            <p:nvPr/>
          </p:nvSpPr>
          <p:spPr bwMode="auto">
            <a:xfrm>
              <a:off x="1294" y="3072"/>
              <a:ext cx="1861" cy="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smtClean="0">
                  <a:solidFill>
                    <a:srgbClr val="000000"/>
                  </a:solidFill>
                </a:rPr>
                <a:t>с союзом ПОКА</a:t>
              </a:r>
            </a:p>
          </p:txBody>
        </p:sp>
        <p:sp>
          <p:nvSpPr>
            <p:cNvPr id="60438" name="Text Box 23"/>
            <p:cNvSpPr txBox="1">
              <a:spLocks noChangeArrowheads="1"/>
            </p:cNvSpPr>
            <p:nvPr/>
          </p:nvSpPr>
          <p:spPr bwMode="auto">
            <a:xfrm>
              <a:off x="2980" y="2976"/>
              <a:ext cx="2710" cy="4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dirty="0" smtClean="0">
                  <a:solidFill>
                    <a:srgbClr val="000000"/>
                  </a:solidFill>
                </a:rPr>
                <a:t>общий смысл: </a:t>
              </a: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dirty="0" smtClean="0">
                  <a:solidFill>
                    <a:srgbClr val="000000"/>
                  </a:solidFill>
                </a:rPr>
                <a:t>было действие или нет </a:t>
              </a:r>
            </a:p>
          </p:txBody>
        </p:sp>
        <p:sp>
          <p:nvSpPr>
            <p:cNvPr id="60439" name="Text Box 24"/>
            <p:cNvSpPr txBox="1">
              <a:spLocks noChangeArrowheads="1"/>
            </p:cNvSpPr>
            <p:nvPr/>
          </p:nvSpPr>
          <p:spPr bwMode="auto">
            <a:xfrm>
              <a:off x="1637" y="3409"/>
              <a:ext cx="1064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b="1" smtClean="0">
                  <a:solidFill>
                    <a:srgbClr val="000000"/>
                  </a:solidFill>
                </a:rPr>
                <a:t>Пиши</a:t>
              </a:r>
              <a:r>
                <a:rPr lang="ru-RU" sz="1400" smtClean="0">
                  <a:solidFill>
                    <a:srgbClr val="000000"/>
                  </a:solidFill>
                </a:rPr>
                <a:t> </a:t>
              </a:r>
              <a:r>
                <a:rPr lang="ru-RU" sz="1400" b="1" smtClean="0">
                  <a:solidFill>
                    <a:srgbClr val="800000"/>
                  </a:solidFill>
                </a:rPr>
                <a:t>Е</a:t>
              </a:r>
            </a:p>
          </p:txBody>
        </p:sp>
        <p:sp>
          <p:nvSpPr>
            <p:cNvPr id="60440" name="Text Box 25"/>
            <p:cNvSpPr txBox="1">
              <a:spLocks noChangeArrowheads="1"/>
            </p:cNvSpPr>
            <p:nvPr/>
          </p:nvSpPr>
          <p:spPr bwMode="auto">
            <a:xfrm>
              <a:off x="4130" y="2494"/>
              <a:ext cx="1064" cy="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b="1" smtClean="0">
                  <a:solidFill>
                    <a:srgbClr val="000000"/>
                  </a:solidFill>
                </a:rPr>
                <a:t>Пиши </a:t>
              </a:r>
              <a:r>
                <a:rPr lang="ru-RU" sz="1400" b="1" smtClean="0">
                  <a:solidFill>
                    <a:srgbClr val="800000"/>
                  </a:solidFill>
                </a:rPr>
                <a:t>Е</a:t>
              </a:r>
            </a:p>
          </p:txBody>
        </p:sp>
        <p:sp>
          <p:nvSpPr>
            <p:cNvPr id="60441" name="Text Box 26"/>
            <p:cNvSpPr txBox="1">
              <a:spLocks noChangeArrowheads="1"/>
            </p:cNvSpPr>
            <p:nvPr/>
          </p:nvSpPr>
          <p:spPr bwMode="auto">
            <a:xfrm>
              <a:off x="3982" y="3741"/>
              <a:ext cx="1549" cy="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smtClean="0">
                  <a:solidFill>
                    <a:srgbClr val="000000"/>
                  </a:solidFill>
                </a:rPr>
                <a:t>Нет: </a:t>
              </a:r>
              <a:r>
                <a:rPr lang="ru-RU" sz="1400" b="1" smtClean="0">
                  <a:solidFill>
                    <a:srgbClr val="000000"/>
                  </a:solidFill>
                </a:rPr>
                <a:t>пиши </a:t>
              </a:r>
              <a:r>
                <a:rPr lang="ru-RU" sz="1400" b="1" smtClean="0">
                  <a:solidFill>
                    <a:srgbClr val="800000"/>
                  </a:solidFill>
                </a:rPr>
                <a:t>Е</a:t>
              </a:r>
            </a:p>
          </p:txBody>
        </p:sp>
        <p:sp>
          <p:nvSpPr>
            <p:cNvPr id="60442" name="Text Box 27"/>
            <p:cNvSpPr txBox="1">
              <a:spLocks noChangeArrowheads="1"/>
            </p:cNvSpPr>
            <p:nvPr/>
          </p:nvSpPr>
          <p:spPr bwMode="auto">
            <a:xfrm>
              <a:off x="2545" y="3741"/>
              <a:ext cx="1449" cy="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smtClean="0">
                  <a:solidFill>
                    <a:srgbClr val="000000"/>
                  </a:solidFill>
                </a:rPr>
                <a:t>Да:</a:t>
              </a:r>
              <a:r>
                <a:rPr lang="ru-RU" sz="1400" b="1" smtClean="0">
                  <a:solidFill>
                    <a:srgbClr val="000000"/>
                  </a:solidFill>
                </a:rPr>
                <a:t> пиши</a:t>
              </a:r>
              <a:r>
                <a:rPr lang="ru-RU" sz="1400" smtClean="0">
                  <a:solidFill>
                    <a:srgbClr val="000000"/>
                  </a:solidFill>
                </a:rPr>
                <a:t> </a:t>
              </a:r>
              <a:r>
                <a:rPr lang="ru-RU" sz="1400" b="1" smtClean="0">
                  <a:solidFill>
                    <a:srgbClr val="800000"/>
                  </a:solidFill>
                </a:rPr>
                <a:t>И</a:t>
              </a:r>
            </a:p>
          </p:txBody>
        </p:sp>
      </p:grpSp>
      <p:grpSp>
        <p:nvGrpSpPr>
          <p:cNvPr id="60443" name="Group 62"/>
          <p:cNvGrpSpPr>
            <a:grpSpLocks/>
          </p:cNvGrpSpPr>
          <p:nvPr/>
        </p:nvGrpSpPr>
        <p:grpSpPr bwMode="auto">
          <a:xfrm>
            <a:off x="4267200" y="1600200"/>
            <a:ext cx="2479675" cy="2489200"/>
            <a:chOff x="2688" y="1008"/>
            <a:chExt cx="1562" cy="1568"/>
          </a:xfrm>
        </p:grpSpPr>
        <p:sp>
          <p:nvSpPr>
            <p:cNvPr id="60444" name="Line 37"/>
            <p:cNvSpPr>
              <a:spLocks noChangeShapeType="1"/>
            </p:cNvSpPr>
            <p:nvPr/>
          </p:nvSpPr>
          <p:spPr bwMode="auto">
            <a:xfrm>
              <a:off x="3424" y="1008"/>
              <a:ext cx="0" cy="329"/>
            </a:xfrm>
            <a:prstGeom prst="line">
              <a:avLst/>
            </a:prstGeom>
            <a:noFill/>
            <a:ln w="38100">
              <a:solidFill>
                <a:srgbClr val="00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60445" name="Text Box 38"/>
            <p:cNvSpPr txBox="1">
              <a:spLocks noChangeArrowheads="1"/>
            </p:cNvSpPr>
            <p:nvPr/>
          </p:nvSpPr>
          <p:spPr bwMode="auto">
            <a:xfrm>
              <a:off x="2832" y="1296"/>
              <a:ext cx="1259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smtClean="0">
                  <a:solidFill>
                    <a:srgbClr val="000000"/>
                  </a:solidFill>
                </a:rPr>
                <a:t>определите характер </a:t>
              </a:r>
            </a:p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smtClean="0">
                  <a:solidFill>
                    <a:srgbClr val="000000"/>
                  </a:solidFill>
                </a:rPr>
                <a:t>сказуемого</a:t>
              </a:r>
            </a:p>
          </p:txBody>
        </p:sp>
        <p:sp>
          <p:nvSpPr>
            <p:cNvPr id="60446" name="Line 39"/>
            <p:cNvSpPr>
              <a:spLocks noChangeShapeType="1"/>
            </p:cNvSpPr>
            <p:nvPr/>
          </p:nvSpPr>
          <p:spPr bwMode="auto">
            <a:xfrm flipH="1">
              <a:off x="3139" y="1594"/>
              <a:ext cx="142" cy="256"/>
            </a:xfrm>
            <a:prstGeom prst="line">
              <a:avLst/>
            </a:prstGeom>
            <a:noFill/>
            <a:ln w="38100">
              <a:solidFill>
                <a:srgbClr val="00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60447" name="Line 40"/>
            <p:cNvSpPr>
              <a:spLocks noChangeShapeType="1"/>
            </p:cNvSpPr>
            <p:nvPr/>
          </p:nvSpPr>
          <p:spPr bwMode="auto">
            <a:xfrm>
              <a:off x="3624" y="1594"/>
              <a:ext cx="129" cy="293"/>
            </a:xfrm>
            <a:prstGeom prst="line">
              <a:avLst/>
            </a:prstGeom>
            <a:noFill/>
            <a:ln w="38100">
              <a:solidFill>
                <a:srgbClr val="00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60448" name="Text Box 41"/>
            <p:cNvSpPr txBox="1">
              <a:spLocks noChangeArrowheads="1"/>
            </p:cNvSpPr>
            <p:nvPr/>
          </p:nvSpPr>
          <p:spPr bwMode="auto">
            <a:xfrm>
              <a:off x="2688" y="1947"/>
              <a:ext cx="800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smtClean="0">
                  <a:solidFill>
                    <a:srgbClr val="000000"/>
                  </a:solidFill>
                </a:rPr>
                <a:t>без частицы </a:t>
              </a:r>
            </a:p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smtClean="0">
                  <a:solidFill>
                    <a:srgbClr val="000000"/>
                  </a:solidFill>
                </a:rPr>
                <a:t>НЕ</a:t>
              </a:r>
            </a:p>
          </p:txBody>
        </p:sp>
        <p:sp>
          <p:nvSpPr>
            <p:cNvPr id="60449" name="Text Box 42"/>
            <p:cNvSpPr txBox="1">
              <a:spLocks noChangeArrowheads="1"/>
            </p:cNvSpPr>
            <p:nvPr/>
          </p:nvSpPr>
          <p:spPr bwMode="auto">
            <a:xfrm>
              <a:off x="3472" y="2020"/>
              <a:ext cx="713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smtClean="0">
                  <a:solidFill>
                    <a:srgbClr val="000000"/>
                  </a:solidFill>
                </a:rPr>
                <a:t>с частицей </a:t>
              </a:r>
            </a:p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smtClean="0">
                  <a:solidFill>
                    <a:srgbClr val="000000"/>
                  </a:solidFill>
                </a:rPr>
                <a:t>НЕ</a:t>
              </a:r>
            </a:p>
          </p:txBody>
        </p:sp>
        <p:sp>
          <p:nvSpPr>
            <p:cNvPr id="60450" name="Text Box 43"/>
            <p:cNvSpPr txBox="1">
              <a:spLocks noChangeArrowheads="1"/>
            </p:cNvSpPr>
            <p:nvPr/>
          </p:nvSpPr>
          <p:spPr bwMode="auto">
            <a:xfrm>
              <a:off x="3710" y="2385"/>
              <a:ext cx="540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b="1" smtClean="0">
                  <a:solidFill>
                    <a:srgbClr val="000000"/>
                  </a:solidFill>
                </a:rPr>
                <a:t>Пиши</a:t>
              </a:r>
              <a:r>
                <a:rPr lang="ru-RU" sz="1400" smtClean="0">
                  <a:solidFill>
                    <a:srgbClr val="000000"/>
                  </a:solidFill>
                </a:rPr>
                <a:t> </a:t>
              </a:r>
              <a:r>
                <a:rPr lang="ru-RU" sz="1400" b="1" smtClean="0">
                  <a:solidFill>
                    <a:srgbClr val="800000"/>
                  </a:solidFill>
                </a:rPr>
                <a:t>И</a:t>
              </a:r>
            </a:p>
          </p:txBody>
        </p:sp>
        <p:sp>
          <p:nvSpPr>
            <p:cNvPr id="60451" name="Text Box 44"/>
            <p:cNvSpPr txBox="1">
              <a:spLocks noChangeArrowheads="1"/>
            </p:cNvSpPr>
            <p:nvPr/>
          </p:nvSpPr>
          <p:spPr bwMode="auto">
            <a:xfrm>
              <a:off x="2953" y="2312"/>
              <a:ext cx="53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b="1" smtClean="0">
                  <a:solidFill>
                    <a:srgbClr val="000000"/>
                  </a:solidFill>
                </a:rPr>
                <a:t>Пиши </a:t>
              </a:r>
              <a:r>
                <a:rPr lang="ru-RU" sz="1400" b="1" smtClean="0">
                  <a:solidFill>
                    <a:srgbClr val="800000"/>
                  </a:solidFill>
                </a:rPr>
                <a:t>Е</a:t>
              </a:r>
            </a:p>
          </p:txBody>
        </p:sp>
      </p:grpSp>
      <p:grpSp>
        <p:nvGrpSpPr>
          <p:cNvPr id="60452" name="Group 61"/>
          <p:cNvGrpSpPr>
            <a:grpSpLocks/>
          </p:cNvGrpSpPr>
          <p:nvPr/>
        </p:nvGrpSpPr>
        <p:grpSpPr bwMode="auto">
          <a:xfrm>
            <a:off x="5791200" y="1831975"/>
            <a:ext cx="3352800" cy="4721225"/>
            <a:chOff x="3648" y="1154"/>
            <a:chExt cx="2112" cy="2974"/>
          </a:xfrm>
        </p:grpSpPr>
        <p:sp>
          <p:nvSpPr>
            <p:cNvPr id="60453" name="Line 46"/>
            <p:cNvSpPr>
              <a:spLocks noChangeShapeType="1"/>
            </p:cNvSpPr>
            <p:nvPr/>
          </p:nvSpPr>
          <p:spPr bwMode="auto">
            <a:xfrm flipH="1">
              <a:off x="4464" y="1154"/>
              <a:ext cx="336" cy="1768"/>
            </a:xfrm>
            <a:prstGeom prst="line">
              <a:avLst/>
            </a:prstGeom>
            <a:noFill/>
            <a:ln w="38100">
              <a:solidFill>
                <a:srgbClr val="00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60454" name="Line 47"/>
            <p:cNvSpPr>
              <a:spLocks noChangeShapeType="1"/>
            </p:cNvSpPr>
            <p:nvPr/>
          </p:nvSpPr>
          <p:spPr bwMode="auto">
            <a:xfrm>
              <a:off x="4992" y="1154"/>
              <a:ext cx="504" cy="1796"/>
            </a:xfrm>
            <a:prstGeom prst="line">
              <a:avLst/>
            </a:prstGeom>
            <a:noFill/>
            <a:ln w="38100">
              <a:solidFill>
                <a:srgbClr val="00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60455" name="Text Box 48"/>
            <p:cNvSpPr txBox="1">
              <a:spLocks noChangeArrowheads="1"/>
            </p:cNvSpPr>
            <p:nvPr/>
          </p:nvSpPr>
          <p:spPr bwMode="auto">
            <a:xfrm>
              <a:off x="3648" y="2948"/>
              <a:ext cx="1056" cy="9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smtClean="0">
                  <a:solidFill>
                    <a:srgbClr val="000000"/>
                  </a:solidFill>
                </a:rPr>
                <a:t>Можно заменить </a:t>
              </a: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smtClean="0">
                  <a:solidFill>
                    <a:srgbClr val="000000"/>
                  </a:solidFill>
                </a:rPr>
                <a:t>повторяющимся</a:t>
              </a: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smtClean="0">
                  <a:solidFill>
                    <a:srgbClr val="000000"/>
                  </a:solidFill>
                </a:rPr>
                <a:t>союзом И </a:t>
              </a: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smtClean="0">
                  <a:solidFill>
                    <a:srgbClr val="000000"/>
                  </a:solidFill>
                </a:rPr>
                <a:t>(частица НИ</a:t>
              </a: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smtClean="0">
                  <a:solidFill>
                    <a:srgbClr val="000000"/>
                  </a:solidFill>
                </a:rPr>
                <a:t>превращается </a:t>
              </a: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smtClean="0">
                  <a:solidFill>
                    <a:srgbClr val="000000"/>
                  </a:solidFill>
                </a:rPr>
                <a:t>в повторяющийся</a:t>
              </a: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smtClean="0">
                  <a:solidFill>
                    <a:srgbClr val="000000"/>
                  </a:solidFill>
                </a:rPr>
                <a:t>союз НИ…НИ)</a:t>
              </a:r>
            </a:p>
          </p:txBody>
        </p:sp>
        <p:sp>
          <p:nvSpPr>
            <p:cNvPr id="60456" name="Text Box 49"/>
            <p:cNvSpPr txBox="1">
              <a:spLocks noChangeArrowheads="1"/>
            </p:cNvSpPr>
            <p:nvPr/>
          </p:nvSpPr>
          <p:spPr bwMode="auto">
            <a:xfrm>
              <a:off x="4718" y="2992"/>
              <a:ext cx="1042" cy="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dirty="0" smtClean="0">
                  <a:solidFill>
                    <a:srgbClr val="000000"/>
                  </a:solidFill>
                </a:rPr>
                <a:t>Нельзя заменить </a:t>
              </a: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dirty="0" smtClean="0">
                  <a:solidFill>
                    <a:srgbClr val="000000"/>
                  </a:solidFill>
                </a:rPr>
                <a:t>повторяющимся</a:t>
              </a: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dirty="0" smtClean="0">
                  <a:solidFill>
                    <a:srgbClr val="000000"/>
                  </a:solidFill>
                </a:rPr>
                <a:t>союзом И</a:t>
              </a:r>
            </a:p>
          </p:txBody>
        </p:sp>
        <p:sp>
          <p:nvSpPr>
            <p:cNvPr id="60457" name="Text Box 50"/>
            <p:cNvSpPr txBox="1">
              <a:spLocks noChangeArrowheads="1"/>
            </p:cNvSpPr>
            <p:nvPr/>
          </p:nvSpPr>
          <p:spPr bwMode="auto">
            <a:xfrm>
              <a:off x="3741" y="3936"/>
              <a:ext cx="54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b="1" smtClean="0">
                  <a:solidFill>
                    <a:srgbClr val="000000"/>
                  </a:solidFill>
                </a:rPr>
                <a:t>Пиши</a:t>
              </a:r>
              <a:r>
                <a:rPr lang="ru-RU" sz="1400" smtClean="0">
                  <a:solidFill>
                    <a:srgbClr val="000000"/>
                  </a:solidFill>
                </a:rPr>
                <a:t> </a:t>
              </a:r>
              <a:r>
                <a:rPr lang="ru-RU" sz="1400" b="1" smtClean="0">
                  <a:solidFill>
                    <a:srgbClr val="800000"/>
                  </a:solidFill>
                </a:rPr>
                <a:t>И</a:t>
              </a:r>
            </a:p>
          </p:txBody>
        </p:sp>
        <p:sp>
          <p:nvSpPr>
            <p:cNvPr id="60458" name="Text Box 51"/>
            <p:cNvSpPr txBox="1">
              <a:spLocks noChangeArrowheads="1"/>
            </p:cNvSpPr>
            <p:nvPr/>
          </p:nvSpPr>
          <p:spPr bwMode="auto">
            <a:xfrm>
              <a:off x="4801" y="3466"/>
              <a:ext cx="53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sz="1400" b="1" smtClean="0">
                  <a:solidFill>
                    <a:srgbClr val="000000"/>
                  </a:solidFill>
                </a:rPr>
                <a:t>Пиши </a:t>
              </a:r>
              <a:r>
                <a:rPr lang="ru-RU" sz="1400" b="1" smtClean="0">
                  <a:solidFill>
                    <a:srgbClr val="800000"/>
                  </a:solidFill>
                </a:rPr>
                <a:t>Е</a:t>
              </a:r>
            </a:p>
          </p:txBody>
        </p:sp>
      </p:grpSp>
      <p:sp>
        <p:nvSpPr>
          <p:cNvPr id="60459" name="WordArt 53"/>
          <p:cNvSpPr>
            <a:spLocks noChangeArrowheads="1" noChangeShapeType="1" noTextEdit="1"/>
          </p:cNvSpPr>
          <p:nvPr/>
        </p:nvSpPr>
        <p:spPr bwMode="auto">
          <a:xfrm>
            <a:off x="1504950" y="229829"/>
            <a:ext cx="596265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Алгоритм различения на письме НЕ и НИ</a:t>
            </a:r>
          </a:p>
        </p:txBody>
      </p:sp>
      <p:sp>
        <p:nvSpPr>
          <p:cNvPr id="60460" name="Text Box 54"/>
          <p:cNvSpPr txBox="1">
            <a:spLocks noChangeArrowheads="1"/>
          </p:cNvSpPr>
          <p:nvPr/>
        </p:nvSpPr>
        <p:spPr bwMode="auto">
          <a:xfrm>
            <a:off x="1143000" y="533400"/>
            <a:ext cx="68961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000" smtClean="0">
                <a:solidFill>
                  <a:srgbClr val="000000"/>
                </a:solidFill>
              </a:rPr>
              <a:t>Перед каким членом предложения употреблена частица</a:t>
            </a:r>
          </a:p>
        </p:txBody>
      </p:sp>
      <p:sp>
        <p:nvSpPr>
          <p:cNvPr id="60461" name="Line 55"/>
          <p:cNvSpPr>
            <a:spLocks noChangeShapeType="1"/>
          </p:cNvSpPr>
          <p:nvPr/>
        </p:nvSpPr>
        <p:spPr bwMode="auto">
          <a:xfrm flipH="1">
            <a:off x="1752600" y="838200"/>
            <a:ext cx="457200" cy="457200"/>
          </a:xfrm>
          <a:prstGeom prst="line">
            <a:avLst/>
          </a:prstGeom>
          <a:noFill/>
          <a:ln w="38100">
            <a:solidFill>
              <a:srgbClr val="00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0462" name="Line 56"/>
          <p:cNvSpPr>
            <a:spLocks noChangeShapeType="1"/>
          </p:cNvSpPr>
          <p:nvPr/>
        </p:nvSpPr>
        <p:spPr bwMode="auto">
          <a:xfrm>
            <a:off x="5410200" y="914400"/>
            <a:ext cx="0" cy="381000"/>
          </a:xfrm>
          <a:prstGeom prst="line">
            <a:avLst/>
          </a:prstGeom>
          <a:noFill/>
          <a:ln w="38100">
            <a:solidFill>
              <a:srgbClr val="00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0463" name="Line 57"/>
          <p:cNvSpPr>
            <a:spLocks noChangeShapeType="1"/>
          </p:cNvSpPr>
          <p:nvPr/>
        </p:nvSpPr>
        <p:spPr bwMode="auto">
          <a:xfrm>
            <a:off x="7391400" y="838200"/>
            <a:ext cx="304800" cy="381000"/>
          </a:xfrm>
          <a:prstGeom prst="line">
            <a:avLst/>
          </a:prstGeom>
          <a:noFill/>
          <a:ln w="38100">
            <a:solidFill>
              <a:srgbClr val="00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0464" name="Text Box 58"/>
          <p:cNvSpPr txBox="1">
            <a:spLocks noChangeArrowheads="1"/>
          </p:cNvSpPr>
          <p:nvPr/>
        </p:nvSpPr>
        <p:spPr bwMode="auto">
          <a:xfrm>
            <a:off x="914400" y="1295400"/>
            <a:ext cx="20526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srgbClr val="000000"/>
                </a:solidFill>
              </a:rPr>
              <a:t>перед сказуемым</a:t>
            </a:r>
          </a:p>
        </p:txBody>
      </p:sp>
      <p:sp>
        <p:nvSpPr>
          <p:cNvPr id="60465" name="Text Box 59"/>
          <p:cNvSpPr txBox="1">
            <a:spLocks noChangeArrowheads="1"/>
          </p:cNvSpPr>
          <p:nvPr/>
        </p:nvSpPr>
        <p:spPr bwMode="auto">
          <a:xfrm>
            <a:off x="4114800" y="1219200"/>
            <a:ext cx="23701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srgbClr val="000000"/>
                </a:solidFill>
              </a:rPr>
              <a:t>не перед сказуемым</a:t>
            </a:r>
          </a:p>
        </p:txBody>
      </p:sp>
      <p:sp>
        <p:nvSpPr>
          <p:cNvPr id="60466" name="Text Box 60"/>
          <p:cNvSpPr txBox="1">
            <a:spLocks noChangeArrowheads="1"/>
          </p:cNvSpPr>
          <p:nvPr/>
        </p:nvSpPr>
        <p:spPr bwMode="auto">
          <a:xfrm>
            <a:off x="6553200" y="1143000"/>
            <a:ext cx="24272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srgbClr val="000000"/>
                </a:solidFill>
              </a:rPr>
              <a:t>перед однородными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srgbClr val="000000"/>
                </a:solidFill>
              </a:rPr>
              <a:t>членами</a:t>
            </a:r>
          </a:p>
        </p:txBody>
      </p:sp>
    </p:spTree>
    <p:extLst>
      <p:ext uri="{BB962C8B-B14F-4D97-AF65-F5344CB8AC3E}">
        <p14:creationId xmlns:p14="http://schemas.microsoft.com/office/powerpoint/2010/main" xmlns="" val="24028319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ext Box 5"/>
          <p:cNvSpPr txBox="1">
            <a:spLocks noChangeArrowheads="1"/>
          </p:cNvSpPr>
          <p:nvPr/>
        </p:nvSpPr>
        <p:spPr bwMode="auto">
          <a:xfrm>
            <a:off x="1981200" y="228600"/>
            <a:ext cx="43608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srgbClr val="000000"/>
                </a:solidFill>
              </a:rPr>
              <a:t>1. Определите, какой частью речи является слово</a:t>
            </a:r>
          </a:p>
        </p:txBody>
      </p:sp>
      <p:sp>
        <p:nvSpPr>
          <p:cNvPr id="68611" name="Line 6"/>
          <p:cNvSpPr>
            <a:spLocks noChangeShapeType="1"/>
          </p:cNvSpPr>
          <p:nvPr/>
        </p:nvSpPr>
        <p:spPr bwMode="auto">
          <a:xfrm flipH="1">
            <a:off x="914400" y="5334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612" name="Line 7"/>
          <p:cNvSpPr>
            <a:spLocks noChangeShapeType="1"/>
          </p:cNvSpPr>
          <p:nvPr/>
        </p:nvSpPr>
        <p:spPr bwMode="auto">
          <a:xfrm flipH="1">
            <a:off x="2514600" y="558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613" name="Line 8"/>
          <p:cNvSpPr>
            <a:spLocks noChangeShapeType="1"/>
          </p:cNvSpPr>
          <p:nvPr/>
        </p:nvSpPr>
        <p:spPr bwMode="auto">
          <a:xfrm flipH="1">
            <a:off x="3581400" y="482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614" name="Line 9"/>
          <p:cNvSpPr>
            <a:spLocks noChangeShapeType="1"/>
          </p:cNvSpPr>
          <p:nvPr/>
        </p:nvSpPr>
        <p:spPr bwMode="auto">
          <a:xfrm flipH="1">
            <a:off x="4495800" y="482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615" name="Line 10"/>
          <p:cNvSpPr>
            <a:spLocks noChangeShapeType="1"/>
          </p:cNvSpPr>
          <p:nvPr/>
        </p:nvSpPr>
        <p:spPr bwMode="auto">
          <a:xfrm flipH="1">
            <a:off x="5410200" y="482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616" name="Line 11"/>
          <p:cNvSpPr>
            <a:spLocks noChangeShapeType="1"/>
          </p:cNvSpPr>
          <p:nvPr/>
        </p:nvSpPr>
        <p:spPr bwMode="auto">
          <a:xfrm>
            <a:off x="6096000" y="482600"/>
            <a:ext cx="76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617" name="Text Box 12"/>
          <p:cNvSpPr txBox="1">
            <a:spLocks noChangeArrowheads="1"/>
          </p:cNvSpPr>
          <p:nvPr/>
        </p:nvSpPr>
        <p:spPr bwMode="auto">
          <a:xfrm>
            <a:off x="457200" y="558800"/>
            <a:ext cx="3619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С.</a:t>
            </a:r>
          </a:p>
        </p:txBody>
      </p:sp>
      <p:sp>
        <p:nvSpPr>
          <p:cNvPr id="68618" name="Text Box 13"/>
          <p:cNvSpPr txBox="1">
            <a:spLocks noChangeArrowheads="1"/>
          </p:cNvSpPr>
          <p:nvPr/>
        </p:nvSpPr>
        <p:spPr bwMode="auto">
          <a:xfrm>
            <a:off x="2133600" y="635000"/>
            <a:ext cx="8270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Прилаг.</a:t>
            </a:r>
          </a:p>
        </p:txBody>
      </p:sp>
      <p:sp>
        <p:nvSpPr>
          <p:cNvPr id="68619" name="Text Box 14"/>
          <p:cNvSpPr txBox="1">
            <a:spLocks noChangeArrowheads="1"/>
          </p:cNvSpPr>
          <p:nvPr/>
        </p:nvSpPr>
        <p:spPr bwMode="auto">
          <a:xfrm>
            <a:off x="6553200" y="990600"/>
            <a:ext cx="86677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Отриц.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наречия</a:t>
            </a:r>
          </a:p>
        </p:txBody>
      </p:sp>
      <p:sp>
        <p:nvSpPr>
          <p:cNvPr id="68620" name="Text Box 15"/>
          <p:cNvSpPr txBox="1">
            <a:spLocks noChangeArrowheads="1"/>
          </p:cNvSpPr>
          <p:nvPr/>
        </p:nvSpPr>
        <p:spPr bwMode="auto">
          <a:xfrm>
            <a:off x="3276600" y="635000"/>
            <a:ext cx="627063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Нар.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на -О</a:t>
            </a:r>
          </a:p>
        </p:txBody>
      </p:sp>
      <p:sp>
        <p:nvSpPr>
          <p:cNvPr id="68621" name="Text Box 16"/>
          <p:cNvSpPr txBox="1">
            <a:spLocks noChangeArrowheads="1"/>
          </p:cNvSpPr>
          <p:nvPr/>
        </p:nvSpPr>
        <p:spPr bwMode="auto">
          <a:xfrm>
            <a:off x="4267200" y="635000"/>
            <a:ext cx="330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Г.</a:t>
            </a:r>
          </a:p>
        </p:txBody>
      </p:sp>
      <p:sp>
        <p:nvSpPr>
          <p:cNvPr id="68622" name="Text Box 17"/>
          <p:cNvSpPr txBox="1">
            <a:spLocks noChangeArrowheads="1"/>
          </p:cNvSpPr>
          <p:nvPr/>
        </p:nvSpPr>
        <p:spPr bwMode="auto">
          <a:xfrm>
            <a:off x="4876800" y="635000"/>
            <a:ext cx="6524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Прич.</a:t>
            </a:r>
          </a:p>
        </p:txBody>
      </p:sp>
      <p:sp>
        <p:nvSpPr>
          <p:cNvPr id="68623" name="Text Box 18"/>
          <p:cNvSpPr txBox="1">
            <a:spLocks noChangeArrowheads="1"/>
          </p:cNvSpPr>
          <p:nvPr/>
        </p:nvSpPr>
        <p:spPr bwMode="auto">
          <a:xfrm>
            <a:off x="5867400" y="609600"/>
            <a:ext cx="3540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Д.</a:t>
            </a:r>
          </a:p>
        </p:txBody>
      </p:sp>
      <p:sp>
        <p:nvSpPr>
          <p:cNvPr id="68624" name="Line 19"/>
          <p:cNvSpPr>
            <a:spLocks noChangeShapeType="1"/>
          </p:cNvSpPr>
          <p:nvPr/>
        </p:nvSpPr>
        <p:spPr bwMode="auto">
          <a:xfrm>
            <a:off x="6400800" y="4572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625" name="Line 20"/>
          <p:cNvSpPr>
            <a:spLocks noChangeShapeType="1"/>
          </p:cNvSpPr>
          <p:nvPr/>
        </p:nvSpPr>
        <p:spPr bwMode="auto">
          <a:xfrm>
            <a:off x="6400800" y="381000"/>
            <a:ext cx="1676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626" name="Text Box 21"/>
          <p:cNvSpPr txBox="1">
            <a:spLocks noChangeArrowheads="1"/>
          </p:cNvSpPr>
          <p:nvPr/>
        </p:nvSpPr>
        <p:spPr bwMode="auto">
          <a:xfrm>
            <a:off x="8077200" y="9906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М.</a:t>
            </a:r>
          </a:p>
        </p:txBody>
      </p:sp>
      <p:sp>
        <p:nvSpPr>
          <p:cNvPr id="68627" name="AutoShape 22"/>
          <p:cNvSpPr>
            <a:spLocks/>
          </p:cNvSpPr>
          <p:nvPr/>
        </p:nvSpPr>
        <p:spPr bwMode="auto">
          <a:xfrm rot="-5400000">
            <a:off x="3390900" y="-2019300"/>
            <a:ext cx="381000" cy="6096000"/>
          </a:xfrm>
          <a:prstGeom prst="leftBrace">
            <a:avLst>
              <a:gd name="adj1" fmla="val 13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628" name="Text Box 23"/>
          <p:cNvSpPr txBox="1">
            <a:spLocks noChangeArrowheads="1"/>
          </p:cNvSpPr>
          <p:nvPr/>
        </p:nvSpPr>
        <p:spPr bwMode="auto">
          <a:xfrm>
            <a:off x="457200" y="1168400"/>
            <a:ext cx="41370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2. Определите, употребляется ли слово без НЕ</a:t>
            </a:r>
          </a:p>
        </p:txBody>
      </p:sp>
      <p:sp>
        <p:nvSpPr>
          <p:cNvPr id="68629" name="Line 24"/>
          <p:cNvSpPr>
            <a:spLocks noChangeShapeType="1"/>
          </p:cNvSpPr>
          <p:nvPr/>
        </p:nvSpPr>
        <p:spPr bwMode="auto">
          <a:xfrm flipH="1">
            <a:off x="1066800" y="1371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630" name="Line 25"/>
          <p:cNvSpPr>
            <a:spLocks noChangeShapeType="1"/>
          </p:cNvSpPr>
          <p:nvPr/>
        </p:nvSpPr>
        <p:spPr bwMode="auto">
          <a:xfrm flipH="1">
            <a:off x="3581400" y="1473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631" name="Text Box 26"/>
          <p:cNvSpPr txBox="1">
            <a:spLocks noChangeArrowheads="1"/>
          </p:cNvSpPr>
          <p:nvPr/>
        </p:nvSpPr>
        <p:spPr bwMode="auto">
          <a:xfrm>
            <a:off x="762000" y="1524000"/>
            <a:ext cx="4619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нет</a:t>
            </a:r>
          </a:p>
        </p:txBody>
      </p:sp>
      <p:sp>
        <p:nvSpPr>
          <p:cNvPr id="68632" name="Text Box 29"/>
          <p:cNvSpPr txBox="1">
            <a:spLocks noChangeArrowheads="1"/>
          </p:cNvSpPr>
          <p:nvPr/>
        </p:nvSpPr>
        <p:spPr bwMode="auto">
          <a:xfrm>
            <a:off x="3352800" y="1585913"/>
            <a:ext cx="3857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да</a:t>
            </a:r>
          </a:p>
        </p:txBody>
      </p:sp>
      <p:sp>
        <p:nvSpPr>
          <p:cNvPr id="68633" name="Text Box 30"/>
          <p:cNvSpPr txBox="1">
            <a:spLocks noChangeArrowheads="1"/>
          </p:cNvSpPr>
          <p:nvPr/>
        </p:nvSpPr>
        <p:spPr bwMode="auto">
          <a:xfrm>
            <a:off x="609600" y="1676400"/>
            <a:ext cx="7937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Слитно</a:t>
            </a:r>
          </a:p>
        </p:txBody>
      </p:sp>
      <p:sp>
        <p:nvSpPr>
          <p:cNvPr id="68634" name="Line 33"/>
          <p:cNvSpPr>
            <a:spLocks noChangeShapeType="1"/>
          </p:cNvSpPr>
          <p:nvPr/>
        </p:nvSpPr>
        <p:spPr bwMode="auto">
          <a:xfrm>
            <a:off x="4495800" y="1752600"/>
            <a:ext cx="304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635" name="Line 34"/>
          <p:cNvSpPr>
            <a:spLocks noChangeShapeType="1"/>
          </p:cNvSpPr>
          <p:nvPr/>
        </p:nvSpPr>
        <p:spPr bwMode="auto">
          <a:xfrm flipH="1">
            <a:off x="457200" y="3200400"/>
            <a:ext cx="76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636" name="Line 36"/>
          <p:cNvSpPr>
            <a:spLocks noChangeShapeType="1"/>
          </p:cNvSpPr>
          <p:nvPr/>
        </p:nvSpPr>
        <p:spPr bwMode="auto">
          <a:xfrm>
            <a:off x="1676400" y="3276600"/>
            <a:ext cx="76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637" name="Text Box 37"/>
          <p:cNvSpPr txBox="1">
            <a:spLocks noChangeArrowheads="1"/>
          </p:cNvSpPr>
          <p:nvPr/>
        </p:nvSpPr>
        <p:spPr bwMode="auto">
          <a:xfrm>
            <a:off x="228600" y="2286000"/>
            <a:ext cx="3619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С.</a:t>
            </a:r>
          </a:p>
        </p:txBody>
      </p:sp>
      <p:sp>
        <p:nvSpPr>
          <p:cNvPr id="68638" name="Text Box 38"/>
          <p:cNvSpPr txBox="1">
            <a:spLocks noChangeArrowheads="1"/>
          </p:cNvSpPr>
          <p:nvPr/>
        </p:nvSpPr>
        <p:spPr bwMode="auto">
          <a:xfrm>
            <a:off x="609600" y="2286000"/>
            <a:ext cx="663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Прил.</a:t>
            </a:r>
          </a:p>
        </p:txBody>
      </p:sp>
      <p:sp>
        <p:nvSpPr>
          <p:cNvPr id="68639" name="Text Box 40"/>
          <p:cNvSpPr txBox="1">
            <a:spLocks noChangeArrowheads="1"/>
          </p:cNvSpPr>
          <p:nvPr/>
        </p:nvSpPr>
        <p:spPr bwMode="auto">
          <a:xfrm>
            <a:off x="2057400" y="2209800"/>
            <a:ext cx="8096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Полное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прич.</a:t>
            </a:r>
          </a:p>
        </p:txBody>
      </p:sp>
      <p:sp>
        <p:nvSpPr>
          <p:cNvPr id="68640" name="Text Box 41"/>
          <p:cNvSpPr txBox="1">
            <a:spLocks noChangeArrowheads="1"/>
          </p:cNvSpPr>
          <p:nvPr/>
        </p:nvSpPr>
        <p:spPr bwMode="auto">
          <a:xfrm>
            <a:off x="1295400" y="2209800"/>
            <a:ext cx="627063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Нар.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на -О</a:t>
            </a:r>
          </a:p>
        </p:txBody>
      </p:sp>
      <p:sp>
        <p:nvSpPr>
          <p:cNvPr id="68641" name="AutoShape 42"/>
          <p:cNvSpPr>
            <a:spLocks/>
          </p:cNvSpPr>
          <p:nvPr/>
        </p:nvSpPr>
        <p:spPr bwMode="auto">
          <a:xfrm rot="-5400000">
            <a:off x="1333500" y="1485900"/>
            <a:ext cx="304800" cy="2514600"/>
          </a:xfrm>
          <a:prstGeom prst="leftBrace">
            <a:avLst>
              <a:gd name="adj1" fmla="val 6875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642" name="Line 43"/>
          <p:cNvSpPr>
            <a:spLocks noChangeShapeType="1"/>
          </p:cNvSpPr>
          <p:nvPr/>
        </p:nvSpPr>
        <p:spPr bwMode="auto">
          <a:xfrm>
            <a:off x="2743200" y="1712913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643" name="Line 44"/>
          <p:cNvSpPr>
            <a:spLocks noChangeShapeType="1"/>
          </p:cNvSpPr>
          <p:nvPr/>
        </p:nvSpPr>
        <p:spPr bwMode="auto">
          <a:xfrm flipH="1">
            <a:off x="2438400" y="2017713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644" name="Line 45"/>
          <p:cNvSpPr>
            <a:spLocks noChangeShapeType="1"/>
          </p:cNvSpPr>
          <p:nvPr/>
        </p:nvSpPr>
        <p:spPr bwMode="auto">
          <a:xfrm flipH="1">
            <a:off x="304800" y="2017713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645" name="Line 46"/>
          <p:cNvSpPr>
            <a:spLocks noChangeShapeType="1"/>
          </p:cNvSpPr>
          <p:nvPr/>
        </p:nvSpPr>
        <p:spPr bwMode="auto">
          <a:xfrm flipH="1">
            <a:off x="990600" y="2017713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646" name="Line 47"/>
          <p:cNvSpPr>
            <a:spLocks noChangeShapeType="1"/>
          </p:cNvSpPr>
          <p:nvPr/>
        </p:nvSpPr>
        <p:spPr bwMode="auto">
          <a:xfrm flipH="1">
            <a:off x="1676400" y="2017713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647" name="Text Box 48"/>
          <p:cNvSpPr txBox="1">
            <a:spLocks noChangeArrowheads="1"/>
          </p:cNvSpPr>
          <p:nvPr/>
        </p:nvSpPr>
        <p:spPr bwMode="auto">
          <a:xfrm>
            <a:off x="0" y="2819400"/>
            <a:ext cx="2744788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Имеется или подразумевается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противопоставление</a:t>
            </a:r>
          </a:p>
        </p:txBody>
      </p:sp>
      <p:sp>
        <p:nvSpPr>
          <p:cNvPr id="68648" name="Line 49"/>
          <p:cNvSpPr>
            <a:spLocks noChangeShapeType="1"/>
          </p:cNvSpPr>
          <p:nvPr/>
        </p:nvSpPr>
        <p:spPr bwMode="auto">
          <a:xfrm>
            <a:off x="2755900" y="1701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649" name="Line 50"/>
          <p:cNvSpPr>
            <a:spLocks noChangeShapeType="1"/>
          </p:cNvSpPr>
          <p:nvPr/>
        </p:nvSpPr>
        <p:spPr bwMode="auto">
          <a:xfrm>
            <a:off x="304800" y="2017713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650" name="Text Box 51"/>
          <p:cNvSpPr txBox="1">
            <a:spLocks noChangeArrowheads="1"/>
          </p:cNvSpPr>
          <p:nvPr/>
        </p:nvSpPr>
        <p:spPr bwMode="auto">
          <a:xfrm>
            <a:off x="1752600" y="3352800"/>
            <a:ext cx="4619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нет</a:t>
            </a:r>
          </a:p>
        </p:txBody>
      </p:sp>
      <p:sp>
        <p:nvSpPr>
          <p:cNvPr id="68651" name="Text Box 52"/>
          <p:cNvSpPr txBox="1">
            <a:spLocks noChangeArrowheads="1"/>
          </p:cNvSpPr>
          <p:nvPr/>
        </p:nvSpPr>
        <p:spPr bwMode="auto">
          <a:xfrm>
            <a:off x="76200" y="3810000"/>
            <a:ext cx="10556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раздельно</a:t>
            </a:r>
          </a:p>
        </p:txBody>
      </p:sp>
      <p:sp>
        <p:nvSpPr>
          <p:cNvPr id="68652" name="Text Box 53"/>
          <p:cNvSpPr txBox="1">
            <a:spLocks noChangeArrowheads="1"/>
          </p:cNvSpPr>
          <p:nvPr/>
        </p:nvSpPr>
        <p:spPr bwMode="auto">
          <a:xfrm>
            <a:off x="228600" y="3505200"/>
            <a:ext cx="3857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да</a:t>
            </a:r>
          </a:p>
        </p:txBody>
      </p:sp>
      <p:sp>
        <p:nvSpPr>
          <p:cNvPr id="68653" name="Text Box 57"/>
          <p:cNvSpPr txBox="1">
            <a:spLocks noChangeArrowheads="1"/>
          </p:cNvSpPr>
          <p:nvPr/>
        </p:nvSpPr>
        <p:spPr bwMode="auto">
          <a:xfrm>
            <a:off x="1143000" y="3733800"/>
            <a:ext cx="3619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С.</a:t>
            </a:r>
          </a:p>
        </p:txBody>
      </p:sp>
      <p:sp>
        <p:nvSpPr>
          <p:cNvPr id="68654" name="Text Box 58"/>
          <p:cNvSpPr txBox="1">
            <a:spLocks noChangeArrowheads="1"/>
          </p:cNvSpPr>
          <p:nvPr/>
        </p:nvSpPr>
        <p:spPr bwMode="auto">
          <a:xfrm>
            <a:off x="1600200" y="3810000"/>
            <a:ext cx="663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Прил.</a:t>
            </a:r>
          </a:p>
        </p:txBody>
      </p:sp>
      <p:sp>
        <p:nvSpPr>
          <p:cNvPr id="68655" name="Line 59"/>
          <p:cNvSpPr>
            <a:spLocks noChangeShapeType="1"/>
          </p:cNvSpPr>
          <p:nvPr/>
        </p:nvSpPr>
        <p:spPr bwMode="auto">
          <a:xfrm flipH="1">
            <a:off x="1436688" y="350520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656" name="Line 60"/>
          <p:cNvSpPr>
            <a:spLocks noChangeShapeType="1"/>
          </p:cNvSpPr>
          <p:nvPr/>
        </p:nvSpPr>
        <p:spPr bwMode="auto">
          <a:xfrm flipH="1">
            <a:off x="1970088" y="3581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657" name="Text Box 61"/>
          <p:cNvSpPr txBox="1">
            <a:spLocks noChangeArrowheads="1"/>
          </p:cNvSpPr>
          <p:nvPr/>
        </p:nvSpPr>
        <p:spPr bwMode="auto">
          <a:xfrm>
            <a:off x="3048000" y="3657600"/>
            <a:ext cx="8096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Полное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прич.</a:t>
            </a:r>
          </a:p>
        </p:txBody>
      </p:sp>
      <p:sp>
        <p:nvSpPr>
          <p:cNvPr id="68658" name="Text Box 62"/>
          <p:cNvSpPr txBox="1">
            <a:spLocks noChangeArrowheads="1"/>
          </p:cNvSpPr>
          <p:nvPr/>
        </p:nvSpPr>
        <p:spPr bwMode="auto">
          <a:xfrm>
            <a:off x="2362200" y="3657600"/>
            <a:ext cx="627063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Нар.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на -О</a:t>
            </a:r>
          </a:p>
        </p:txBody>
      </p:sp>
      <p:sp>
        <p:nvSpPr>
          <p:cNvPr id="68659" name="Line 63"/>
          <p:cNvSpPr>
            <a:spLocks noChangeShapeType="1"/>
          </p:cNvSpPr>
          <p:nvPr/>
        </p:nvSpPr>
        <p:spPr bwMode="auto">
          <a:xfrm>
            <a:off x="2198688" y="3429000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660" name="Line 64"/>
          <p:cNvSpPr>
            <a:spLocks noChangeShapeType="1"/>
          </p:cNvSpPr>
          <p:nvPr/>
        </p:nvSpPr>
        <p:spPr bwMode="auto">
          <a:xfrm>
            <a:off x="2198688" y="3505200"/>
            <a:ext cx="152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661" name="AutoShape 65"/>
          <p:cNvSpPr>
            <a:spLocks/>
          </p:cNvSpPr>
          <p:nvPr/>
        </p:nvSpPr>
        <p:spPr bwMode="auto">
          <a:xfrm rot="-5400000">
            <a:off x="2514600" y="2667000"/>
            <a:ext cx="304800" cy="2895600"/>
          </a:xfrm>
          <a:prstGeom prst="leftBrace">
            <a:avLst>
              <a:gd name="adj1" fmla="val 791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662" name="Rectangle 66"/>
          <p:cNvSpPr>
            <a:spLocks noChangeArrowheads="1"/>
          </p:cNvSpPr>
          <p:nvPr/>
        </p:nvSpPr>
        <p:spPr bwMode="auto">
          <a:xfrm>
            <a:off x="609600" y="4191000"/>
            <a:ext cx="434340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Есть зависимые слова с приставкой НИ или частицы ДАЛЕКО НЕ, ОТНЮДЬ НЕ, ВОВСЕ НЕ</a:t>
            </a:r>
          </a:p>
        </p:txBody>
      </p:sp>
      <p:sp>
        <p:nvSpPr>
          <p:cNvPr id="68663" name="Line 67"/>
          <p:cNvSpPr>
            <a:spLocks noChangeShapeType="1"/>
          </p:cNvSpPr>
          <p:nvPr/>
        </p:nvSpPr>
        <p:spPr bwMode="auto">
          <a:xfrm flipH="1">
            <a:off x="838200" y="4572000"/>
            <a:ext cx="76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664" name="Text Box 68"/>
          <p:cNvSpPr txBox="1">
            <a:spLocks noChangeArrowheads="1"/>
          </p:cNvSpPr>
          <p:nvPr/>
        </p:nvSpPr>
        <p:spPr bwMode="auto">
          <a:xfrm>
            <a:off x="0" y="5105400"/>
            <a:ext cx="10556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раздельно</a:t>
            </a:r>
          </a:p>
        </p:txBody>
      </p:sp>
      <p:sp>
        <p:nvSpPr>
          <p:cNvPr id="68665" name="Text Box 69"/>
          <p:cNvSpPr txBox="1">
            <a:spLocks noChangeArrowheads="1"/>
          </p:cNvSpPr>
          <p:nvPr/>
        </p:nvSpPr>
        <p:spPr bwMode="auto">
          <a:xfrm>
            <a:off x="304800" y="4800600"/>
            <a:ext cx="3857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да</a:t>
            </a:r>
          </a:p>
        </p:txBody>
      </p:sp>
      <p:sp>
        <p:nvSpPr>
          <p:cNvPr id="68666" name="Text Box 70"/>
          <p:cNvSpPr txBox="1">
            <a:spLocks noChangeArrowheads="1"/>
          </p:cNvSpPr>
          <p:nvPr/>
        </p:nvSpPr>
        <p:spPr bwMode="auto">
          <a:xfrm>
            <a:off x="2274888" y="4724400"/>
            <a:ext cx="46196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нет</a:t>
            </a:r>
          </a:p>
        </p:txBody>
      </p:sp>
      <p:sp>
        <p:nvSpPr>
          <p:cNvPr id="68667" name="Text Box 71"/>
          <p:cNvSpPr txBox="1">
            <a:spLocks noChangeArrowheads="1"/>
          </p:cNvSpPr>
          <p:nvPr/>
        </p:nvSpPr>
        <p:spPr bwMode="auto">
          <a:xfrm>
            <a:off x="1066800" y="5257800"/>
            <a:ext cx="3619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С.</a:t>
            </a:r>
          </a:p>
        </p:txBody>
      </p:sp>
      <p:sp>
        <p:nvSpPr>
          <p:cNvPr id="68668" name="Text Box 72"/>
          <p:cNvSpPr txBox="1">
            <a:spLocks noChangeArrowheads="1"/>
          </p:cNvSpPr>
          <p:nvPr/>
        </p:nvSpPr>
        <p:spPr bwMode="auto">
          <a:xfrm>
            <a:off x="1371600" y="5334000"/>
            <a:ext cx="13239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 полное прил.</a:t>
            </a:r>
          </a:p>
        </p:txBody>
      </p:sp>
      <p:sp>
        <p:nvSpPr>
          <p:cNvPr id="68669" name="Line 73"/>
          <p:cNvSpPr>
            <a:spLocks noChangeShapeType="1"/>
          </p:cNvSpPr>
          <p:nvPr/>
        </p:nvSpPr>
        <p:spPr bwMode="auto">
          <a:xfrm flipH="1">
            <a:off x="1447800" y="4876800"/>
            <a:ext cx="838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670" name="Line 74"/>
          <p:cNvSpPr>
            <a:spLocks noChangeShapeType="1"/>
          </p:cNvSpPr>
          <p:nvPr/>
        </p:nvSpPr>
        <p:spPr bwMode="auto">
          <a:xfrm flipH="1">
            <a:off x="1828800" y="4953000"/>
            <a:ext cx="457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671" name="Text Box 75"/>
          <p:cNvSpPr txBox="1">
            <a:spLocks noChangeArrowheads="1"/>
          </p:cNvSpPr>
          <p:nvPr/>
        </p:nvSpPr>
        <p:spPr bwMode="auto">
          <a:xfrm>
            <a:off x="2667000" y="5105400"/>
            <a:ext cx="8096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Полное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прич.</a:t>
            </a:r>
          </a:p>
        </p:txBody>
      </p:sp>
      <p:sp>
        <p:nvSpPr>
          <p:cNvPr id="68672" name="Line 77"/>
          <p:cNvSpPr>
            <a:spLocks noChangeShapeType="1"/>
          </p:cNvSpPr>
          <p:nvPr/>
        </p:nvSpPr>
        <p:spPr bwMode="auto">
          <a:xfrm>
            <a:off x="2590800" y="5029200"/>
            <a:ext cx="76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673" name="AutoShape 79"/>
          <p:cNvSpPr>
            <a:spLocks/>
          </p:cNvSpPr>
          <p:nvPr/>
        </p:nvSpPr>
        <p:spPr bwMode="auto">
          <a:xfrm rot="-5400000">
            <a:off x="2133600" y="4419600"/>
            <a:ext cx="304800" cy="2438400"/>
          </a:xfrm>
          <a:prstGeom prst="leftBrace">
            <a:avLst>
              <a:gd name="adj1" fmla="val 66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674" name="Text Box 80"/>
          <p:cNvSpPr txBox="1">
            <a:spLocks noChangeArrowheads="1"/>
          </p:cNvSpPr>
          <p:nvPr/>
        </p:nvSpPr>
        <p:spPr bwMode="auto">
          <a:xfrm>
            <a:off x="1763713" y="5791200"/>
            <a:ext cx="7937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Слитно</a:t>
            </a:r>
          </a:p>
        </p:txBody>
      </p:sp>
      <p:sp>
        <p:nvSpPr>
          <p:cNvPr id="68675" name="Line 82"/>
          <p:cNvSpPr>
            <a:spLocks noChangeShapeType="1"/>
          </p:cNvSpPr>
          <p:nvPr/>
        </p:nvSpPr>
        <p:spPr bwMode="auto">
          <a:xfrm>
            <a:off x="2732088" y="4876800"/>
            <a:ext cx="2514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676" name="Line 83"/>
          <p:cNvSpPr>
            <a:spLocks noChangeShapeType="1"/>
          </p:cNvSpPr>
          <p:nvPr/>
        </p:nvSpPr>
        <p:spPr bwMode="auto">
          <a:xfrm>
            <a:off x="3886200" y="4876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677" name="Line 84"/>
          <p:cNvSpPr>
            <a:spLocks noChangeShapeType="1"/>
          </p:cNvSpPr>
          <p:nvPr/>
        </p:nvSpPr>
        <p:spPr bwMode="auto">
          <a:xfrm>
            <a:off x="5246688" y="4876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678" name="Text Box 85"/>
          <p:cNvSpPr txBox="1">
            <a:spLocks noChangeArrowheads="1"/>
          </p:cNvSpPr>
          <p:nvPr/>
        </p:nvSpPr>
        <p:spPr bwMode="auto">
          <a:xfrm>
            <a:off x="3505200" y="5105400"/>
            <a:ext cx="912813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 краткое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 прил.</a:t>
            </a:r>
          </a:p>
        </p:txBody>
      </p:sp>
      <p:sp>
        <p:nvSpPr>
          <p:cNvPr id="68679" name="Text Box 86"/>
          <p:cNvSpPr txBox="1">
            <a:spLocks noChangeArrowheads="1"/>
          </p:cNvSpPr>
          <p:nvPr/>
        </p:nvSpPr>
        <p:spPr bwMode="auto">
          <a:xfrm>
            <a:off x="4953000" y="5105400"/>
            <a:ext cx="10699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 нар. на -О</a:t>
            </a:r>
          </a:p>
        </p:txBody>
      </p:sp>
      <p:sp>
        <p:nvSpPr>
          <p:cNvPr id="68680" name="Line 87"/>
          <p:cNvSpPr>
            <a:spLocks noChangeShapeType="1"/>
          </p:cNvSpPr>
          <p:nvPr/>
        </p:nvSpPr>
        <p:spPr bwMode="auto">
          <a:xfrm>
            <a:off x="3657600" y="17526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681" name="Line 88"/>
          <p:cNvSpPr>
            <a:spLocks noChangeShapeType="1"/>
          </p:cNvSpPr>
          <p:nvPr/>
        </p:nvSpPr>
        <p:spPr bwMode="auto">
          <a:xfrm flipH="1">
            <a:off x="3505200" y="1752600"/>
            <a:ext cx="304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682" name="Line 89"/>
          <p:cNvSpPr>
            <a:spLocks noChangeShapeType="1"/>
          </p:cNvSpPr>
          <p:nvPr/>
        </p:nvSpPr>
        <p:spPr bwMode="auto">
          <a:xfrm flipH="1">
            <a:off x="4191000" y="1752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683" name="Text Box 90"/>
          <p:cNvSpPr txBox="1">
            <a:spLocks noChangeArrowheads="1"/>
          </p:cNvSpPr>
          <p:nvPr/>
        </p:nvSpPr>
        <p:spPr bwMode="auto">
          <a:xfrm>
            <a:off x="4724400" y="2209800"/>
            <a:ext cx="330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Г.</a:t>
            </a:r>
          </a:p>
        </p:txBody>
      </p:sp>
      <p:sp>
        <p:nvSpPr>
          <p:cNvPr id="68684" name="Text Box 91"/>
          <p:cNvSpPr txBox="1">
            <a:spLocks noChangeArrowheads="1"/>
          </p:cNvSpPr>
          <p:nvPr/>
        </p:nvSpPr>
        <p:spPr bwMode="auto">
          <a:xfrm>
            <a:off x="3276600" y="2209800"/>
            <a:ext cx="3540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Д.</a:t>
            </a:r>
          </a:p>
        </p:txBody>
      </p:sp>
      <p:sp>
        <p:nvSpPr>
          <p:cNvPr id="68685" name="Text Box 92"/>
          <p:cNvSpPr txBox="1">
            <a:spLocks noChangeArrowheads="1"/>
          </p:cNvSpPr>
          <p:nvPr/>
        </p:nvSpPr>
        <p:spPr bwMode="auto">
          <a:xfrm>
            <a:off x="3657600" y="2209800"/>
            <a:ext cx="9207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Кр. прич.</a:t>
            </a:r>
          </a:p>
        </p:txBody>
      </p:sp>
      <p:sp>
        <p:nvSpPr>
          <p:cNvPr id="68686" name="AutoShape 93"/>
          <p:cNvSpPr>
            <a:spLocks/>
          </p:cNvSpPr>
          <p:nvPr/>
        </p:nvSpPr>
        <p:spPr bwMode="auto">
          <a:xfrm rot="-5400000">
            <a:off x="3810000" y="1905000"/>
            <a:ext cx="152400" cy="1219200"/>
          </a:xfrm>
          <a:prstGeom prst="leftBrace">
            <a:avLst>
              <a:gd name="adj1" fmla="val 66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687" name="Text Box 94"/>
          <p:cNvSpPr txBox="1">
            <a:spLocks noChangeArrowheads="1"/>
          </p:cNvSpPr>
          <p:nvPr/>
        </p:nvSpPr>
        <p:spPr bwMode="auto">
          <a:xfrm>
            <a:off x="3352800" y="2590800"/>
            <a:ext cx="10556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раздельно</a:t>
            </a:r>
          </a:p>
        </p:txBody>
      </p:sp>
      <p:sp>
        <p:nvSpPr>
          <p:cNvPr id="68688" name="Text Box 95"/>
          <p:cNvSpPr txBox="1">
            <a:spLocks noChangeArrowheads="1"/>
          </p:cNvSpPr>
          <p:nvPr/>
        </p:nvSpPr>
        <p:spPr bwMode="auto">
          <a:xfrm>
            <a:off x="4562475" y="2514600"/>
            <a:ext cx="13430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НЕ не входит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в НЕДО-</a:t>
            </a:r>
          </a:p>
        </p:txBody>
      </p:sp>
      <p:sp>
        <p:nvSpPr>
          <p:cNvPr id="68689" name="Text Box 96"/>
          <p:cNvSpPr txBox="1">
            <a:spLocks noChangeArrowheads="1"/>
          </p:cNvSpPr>
          <p:nvPr/>
        </p:nvSpPr>
        <p:spPr bwMode="auto">
          <a:xfrm>
            <a:off x="3657600" y="3352800"/>
            <a:ext cx="10556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раздельно</a:t>
            </a:r>
          </a:p>
        </p:txBody>
      </p:sp>
      <p:sp>
        <p:nvSpPr>
          <p:cNvPr id="68690" name="Text Box 97"/>
          <p:cNvSpPr txBox="1">
            <a:spLocks noChangeArrowheads="1"/>
          </p:cNvSpPr>
          <p:nvPr/>
        </p:nvSpPr>
        <p:spPr bwMode="auto">
          <a:xfrm>
            <a:off x="3810000" y="3200400"/>
            <a:ext cx="3857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да</a:t>
            </a:r>
          </a:p>
        </p:txBody>
      </p:sp>
      <p:sp>
        <p:nvSpPr>
          <p:cNvPr id="68691" name="Line 98"/>
          <p:cNvSpPr>
            <a:spLocks noChangeShapeType="1"/>
          </p:cNvSpPr>
          <p:nvPr/>
        </p:nvSpPr>
        <p:spPr bwMode="auto">
          <a:xfrm flipH="1">
            <a:off x="4343400" y="2819400"/>
            <a:ext cx="381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692" name="Line 99"/>
          <p:cNvSpPr>
            <a:spLocks noChangeShapeType="1"/>
          </p:cNvSpPr>
          <p:nvPr/>
        </p:nvSpPr>
        <p:spPr bwMode="auto">
          <a:xfrm>
            <a:off x="5638800" y="28194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693" name="Text Box 101"/>
          <p:cNvSpPr txBox="1">
            <a:spLocks noChangeArrowheads="1"/>
          </p:cNvSpPr>
          <p:nvPr/>
        </p:nvSpPr>
        <p:spPr bwMode="auto">
          <a:xfrm>
            <a:off x="5791200" y="3200400"/>
            <a:ext cx="4619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нет</a:t>
            </a:r>
          </a:p>
        </p:txBody>
      </p:sp>
      <p:sp>
        <p:nvSpPr>
          <p:cNvPr id="68694" name="Text Box 102"/>
          <p:cNvSpPr txBox="1">
            <a:spLocks noChangeArrowheads="1"/>
          </p:cNvSpPr>
          <p:nvPr/>
        </p:nvSpPr>
        <p:spPr bwMode="auto">
          <a:xfrm>
            <a:off x="5607050" y="3352800"/>
            <a:ext cx="7540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слитно</a:t>
            </a:r>
          </a:p>
        </p:txBody>
      </p:sp>
      <p:sp>
        <p:nvSpPr>
          <p:cNvPr id="68695" name="AutoShape 103"/>
          <p:cNvSpPr>
            <a:spLocks/>
          </p:cNvSpPr>
          <p:nvPr/>
        </p:nvSpPr>
        <p:spPr bwMode="auto">
          <a:xfrm rot="-5400000">
            <a:off x="6896100" y="1028700"/>
            <a:ext cx="152400" cy="990600"/>
          </a:xfrm>
          <a:prstGeom prst="leftBrace">
            <a:avLst>
              <a:gd name="adj1" fmla="val 541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696" name="Text Box 104"/>
          <p:cNvSpPr txBox="1">
            <a:spLocks noChangeArrowheads="1"/>
          </p:cNvSpPr>
          <p:nvPr/>
        </p:nvSpPr>
        <p:spPr bwMode="auto">
          <a:xfrm>
            <a:off x="6553200" y="1600200"/>
            <a:ext cx="7937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Слитно</a:t>
            </a:r>
          </a:p>
        </p:txBody>
      </p:sp>
      <p:sp>
        <p:nvSpPr>
          <p:cNvPr id="68697" name="Line 105"/>
          <p:cNvSpPr>
            <a:spLocks noChangeShapeType="1"/>
          </p:cNvSpPr>
          <p:nvPr/>
        </p:nvSpPr>
        <p:spPr bwMode="auto">
          <a:xfrm>
            <a:off x="6172200" y="22098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698" name="Line 106"/>
          <p:cNvSpPr>
            <a:spLocks noChangeShapeType="1"/>
          </p:cNvSpPr>
          <p:nvPr/>
        </p:nvSpPr>
        <p:spPr bwMode="auto">
          <a:xfrm>
            <a:off x="6172200" y="30480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699" name="Text Box 107"/>
          <p:cNvSpPr txBox="1">
            <a:spLocks noChangeArrowheads="1"/>
          </p:cNvSpPr>
          <p:nvPr/>
        </p:nvSpPr>
        <p:spPr bwMode="auto">
          <a:xfrm>
            <a:off x="6324600" y="1981200"/>
            <a:ext cx="1147763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Ни  -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безударная</a:t>
            </a:r>
          </a:p>
        </p:txBody>
      </p:sp>
      <p:sp>
        <p:nvSpPr>
          <p:cNvPr id="68700" name="Text Box 108"/>
          <p:cNvSpPr txBox="1">
            <a:spLocks noChangeArrowheads="1"/>
          </p:cNvSpPr>
          <p:nvPr/>
        </p:nvSpPr>
        <p:spPr bwMode="auto">
          <a:xfrm>
            <a:off x="6400800" y="2590800"/>
            <a:ext cx="1147763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Не  -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безударная</a:t>
            </a:r>
          </a:p>
        </p:txBody>
      </p:sp>
      <p:sp>
        <p:nvSpPr>
          <p:cNvPr id="68701" name="Line 109"/>
          <p:cNvSpPr>
            <a:spLocks noChangeShapeType="1"/>
          </p:cNvSpPr>
          <p:nvPr/>
        </p:nvSpPr>
        <p:spPr bwMode="auto">
          <a:xfrm flipH="1">
            <a:off x="6172200" y="17526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702" name="Line 110"/>
          <p:cNvSpPr>
            <a:spLocks noChangeShapeType="1"/>
          </p:cNvSpPr>
          <p:nvPr/>
        </p:nvSpPr>
        <p:spPr bwMode="auto">
          <a:xfrm>
            <a:off x="6172200" y="17526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703" name="Line 111"/>
          <p:cNvSpPr>
            <a:spLocks noChangeShapeType="1"/>
          </p:cNvSpPr>
          <p:nvPr/>
        </p:nvSpPr>
        <p:spPr bwMode="auto">
          <a:xfrm>
            <a:off x="8229600" y="1295400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704" name="Line 112"/>
          <p:cNvSpPr>
            <a:spLocks noChangeShapeType="1"/>
          </p:cNvSpPr>
          <p:nvPr/>
        </p:nvSpPr>
        <p:spPr bwMode="auto">
          <a:xfrm>
            <a:off x="7239000" y="32766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705" name="Text Box 113"/>
          <p:cNvSpPr txBox="1">
            <a:spLocks noChangeArrowheads="1"/>
          </p:cNvSpPr>
          <p:nvPr/>
        </p:nvSpPr>
        <p:spPr bwMode="auto">
          <a:xfrm>
            <a:off x="6248400" y="3505200"/>
            <a:ext cx="787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другие</a:t>
            </a:r>
          </a:p>
        </p:txBody>
      </p:sp>
      <p:sp>
        <p:nvSpPr>
          <p:cNvPr id="68706" name="Text Box 114"/>
          <p:cNvSpPr txBox="1">
            <a:spLocks noChangeArrowheads="1"/>
          </p:cNvSpPr>
          <p:nvPr/>
        </p:nvSpPr>
        <p:spPr bwMode="auto">
          <a:xfrm>
            <a:off x="7494588" y="3505200"/>
            <a:ext cx="1649412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неопределённые,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отрицательные</a:t>
            </a:r>
          </a:p>
        </p:txBody>
      </p:sp>
      <p:sp>
        <p:nvSpPr>
          <p:cNvPr id="68707" name="Line 115"/>
          <p:cNvSpPr>
            <a:spLocks noChangeShapeType="1"/>
          </p:cNvSpPr>
          <p:nvPr/>
        </p:nvSpPr>
        <p:spPr bwMode="auto">
          <a:xfrm flipH="1">
            <a:off x="7010400" y="32766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708" name="Line 116"/>
          <p:cNvSpPr>
            <a:spLocks noChangeShapeType="1"/>
          </p:cNvSpPr>
          <p:nvPr/>
        </p:nvSpPr>
        <p:spPr bwMode="auto">
          <a:xfrm flipH="1">
            <a:off x="8686800" y="32766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709" name="Text Box 117"/>
          <p:cNvSpPr txBox="1">
            <a:spLocks noChangeArrowheads="1"/>
          </p:cNvSpPr>
          <p:nvPr/>
        </p:nvSpPr>
        <p:spPr bwMode="auto">
          <a:xfrm>
            <a:off x="6096000" y="3733800"/>
            <a:ext cx="10556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раздельно</a:t>
            </a:r>
          </a:p>
        </p:txBody>
      </p:sp>
      <p:sp>
        <p:nvSpPr>
          <p:cNvPr id="68710" name="Text Box 118"/>
          <p:cNvSpPr txBox="1">
            <a:spLocks noChangeArrowheads="1"/>
          </p:cNvSpPr>
          <p:nvPr/>
        </p:nvSpPr>
        <p:spPr bwMode="auto">
          <a:xfrm>
            <a:off x="6553200" y="4114800"/>
            <a:ext cx="1400175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сочетания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не(ни)кто иной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не (ни) иное</a:t>
            </a:r>
          </a:p>
        </p:txBody>
      </p:sp>
      <p:sp>
        <p:nvSpPr>
          <p:cNvPr id="68711" name="Text Box 119"/>
          <p:cNvSpPr txBox="1">
            <a:spLocks noChangeArrowheads="1"/>
          </p:cNvSpPr>
          <p:nvPr/>
        </p:nvSpPr>
        <p:spPr bwMode="auto">
          <a:xfrm>
            <a:off x="8032750" y="4038600"/>
            <a:ext cx="11112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Остальные</a:t>
            </a:r>
          </a:p>
        </p:txBody>
      </p:sp>
      <p:sp>
        <p:nvSpPr>
          <p:cNvPr id="68712" name="Text Box 120"/>
          <p:cNvSpPr txBox="1">
            <a:spLocks noChangeArrowheads="1"/>
          </p:cNvSpPr>
          <p:nvPr/>
        </p:nvSpPr>
        <p:spPr bwMode="auto">
          <a:xfrm>
            <a:off x="6553200" y="4953000"/>
            <a:ext cx="1289050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возможно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изменение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порядка слов</a:t>
            </a:r>
          </a:p>
        </p:txBody>
      </p:sp>
      <p:sp>
        <p:nvSpPr>
          <p:cNvPr id="68713" name="Text Box 121"/>
          <p:cNvSpPr txBox="1">
            <a:spLocks noChangeArrowheads="1"/>
          </p:cNvSpPr>
          <p:nvPr/>
        </p:nvSpPr>
        <p:spPr bwMode="auto">
          <a:xfrm>
            <a:off x="7462838" y="5791200"/>
            <a:ext cx="38576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да</a:t>
            </a:r>
          </a:p>
        </p:txBody>
      </p:sp>
      <p:sp>
        <p:nvSpPr>
          <p:cNvPr id="68714" name="Text Box 122"/>
          <p:cNvSpPr txBox="1">
            <a:spLocks noChangeArrowheads="1"/>
          </p:cNvSpPr>
          <p:nvPr/>
        </p:nvSpPr>
        <p:spPr bwMode="auto">
          <a:xfrm>
            <a:off x="6624638" y="5791200"/>
            <a:ext cx="46196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нет</a:t>
            </a:r>
          </a:p>
        </p:txBody>
      </p:sp>
      <p:sp>
        <p:nvSpPr>
          <p:cNvPr id="68715" name="Text Box 123"/>
          <p:cNvSpPr txBox="1">
            <a:spLocks noChangeArrowheads="1"/>
          </p:cNvSpPr>
          <p:nvPr/>
        </p:nvSpPr>
        <p:spPr bwMode="auto">
          <a:xfrm>
            <a:off x="7326313" y="6019800"/>
            <a:ext cx="10556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раздельно</a:t>
            </a:r>
          </a:p>
        </p:txBody>
      </p:sp>
      <p:sp>
        <p:nvSpPr>
          <p:cNvPr id="68716" name="Text Box 124"/>
          <p:cNvSpPr txBox="1">
            <a:spLocks noChangeArrowheads="1"/>
          </p:cNvSpPr>
          <p:nvPr/>
        </p:nvSpPr>
        <p:spPr bwMode="auto">
          <a:xfrm>
            <a:off x="6624638" y="6019800"/>
            <a:ext cx="75406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слитно</a:t>
            </a:r>
          </a:p>
        </p:txBody>
      </p:sp>
      <p:sp>
        <p:nvSpPr>
          <p:cNvPr id="68717" name="Line 125"/>
          <p:cNvSpPr>
            <a:spLocks noChangeShapeType="1"/>
          </p:cNvSpPr>
          <p:nvPr/>
        </p:nvSpPr>
        <p:spPr bwMode="auto">
          <a:xfrm>
            <a:off x="8534400" y="3962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718" name="Line 126"/>
          <p:cNvSpPr>
            <a:spLocks noChangeShapeType="1"/>
          </p:cNvSpPr>
          <p:nvPr/>
        </p:nvSpPr>
        <p:spPr bwMode="auto">
          <a:xfrm flipH="1">
            <a:off x="7467600" y="39624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719" name="Line 127"/>
          <p:cNvSpPr>
            <a:spLocks noChangeShapeType="1"/>
          </p:cNvSpPr>
          <p:nvPr/>
        </p:nvSpPr>
        <p:spPr bwMode="auto">
          <a:xfrm flipH="1">
            <a:off x="7086600" y="4800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720" name="Line 128"/>
          <p:cNvSpPr>
            <a:spLocks noChangeShapeType="1"/>
          </p:cNvSpPr>
          <p:nvPr/>
        </p:nvSpPr>
        <p:spPr bwMode="auto">
          <a:xfrm flipH="1">
            <a:off x="7081838" y="5638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721" name="Line 129"/>
          <p:cNvSpPr>
            <a:spLocks noChangeShapeType="1"/>
          </p:cNvSpPr>
          <p:nvPr/>
        </p:nvSpPr>
        <p:spPr bwMode="auto">
          <a:xfrm flipH="1">
            <a:off x="7767638" y="5638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722" name="Text Box 130"/>
          <p:cNvSpPr txBox="1">
            <a:spLocks noChangeArrowheads="1"/>
          </p:cNvSpPr>
          <p:nvPr/>
        </p:nvSpPr>
        <p:spPr bwMode="auto">
          <a:xfrm>
            <a:off x="8148638" y="4435475"/>
            <a:ext cx="7937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Слитно</a:t>
            </a:r>
          </a:p>
        </p:txBody>
      </p:sp>
      <p:sp>
        <p:nvSpPr>
          <p:cNvPr id="68723" name="Text Box 131"/>
          <p:cNvSpPr txBox="1">
            <a:spLocks noChangeArrowheads="1"/>
          </p:cNvSpPr>
          <p:nvPr/>
        </p:nvSpPr>
        <p:spPr bwMode="auto">
          <a:xfrm>
            <a:off x="7920038" y="4816475"/>
            <a:ext cx="1147762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Ни  -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безударная</a:t>
            </a:r>
          </a:p>
        </p:txBody>
      </p:sp>
      <p:sp>
        <p:nvSpPr>
          <p:cNvPr id="68724" name="Text Box 132"/>
          <p:cNvSpPr txBox="1">
            <a:spLocks noChangeArrowheads="1"/>
          </p:cNvSpPr>
          <p:nvPr/>
        </p:nvSpPr>
        <p:spPr bwMode="auto">
          <a:xfrm>
            <a:off x="7996238" y="5426075"/>
            <a:ext cx="1147762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Не  -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безударная</a:t>
            </a:r>
          </a:p>
        </p:txBody>
      </p:sp>
      <p:sp>
        <p:nvSpPr>
          <p:cNvPr id="68725" name="Line 133"/>
          <p:cNvSpPr>
            <a:spLocks noChangeShapeType="1"/>
          </p:cNvSpPr>
          <p:nvPr/>
        </p:nvSpPr>
        <p:spPr bwMode="auto">
          <a:xfrm flipH="1">
            <a:off x="8534400" y="4267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726" name="Text Box 134"/>
          <p:cNvSpPr txBox="1">
            <a:spLocks noChangeArrowheads="1"/>
          </p:cNvSpPr>
          <p:nvPr/>
        </p:nvSpPr>
        <p:spPr bwMode="auto">
          <a:xfrm>
            <a:off x="3276600" y="5638800"/>
            <a:ext cx="2133600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слитно,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кроме слов, не совпадающих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по значению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с полной формой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sz="1400" smtClean="0">
              <a:solidFill>
                <a:srgbClr val="000000"/>
              </a:solidFill>
            </a:endParaRPr>
          </a:p>
        </p:txBody>
      </p:sp>
      <p:sp>
        <p:nvSpPr>
          <p:cNvPr id="68727" name="Text Box 135"/>
          <p:cNvSpPr txBox="1">
            <a:spLocks noChangeArrowheads="1"/>
          </p:cNvSpPr>
          <p:nvPr/>
        </p:nvSpPr>
        <p:spPr bwMode="auto">
          <a:xfrm>
            <a:off x="4940300" y="5357813"/>
            <a:ext cx="2133600" cy="179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слитно,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если не входит в группу наречий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(не видно,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не слышно и т.п.),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являющихся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сказуемыми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sz="1400" smtClean="0">
              <a:solidFill>
                <a:srgbClr val="000000"/>
              </a:solidFill>
            </a:endParaRPr>
          </a:p>
        </p:txBody>
      </p:sp>
      <p:sp>
        <p:nvSpPr>
          <p:cNvPr id="68728" name="Text Box 136"/>
          <p:cNvSpPr txBox="1">
            <a:spLocks noChangeArrowheads="1"/>
          </p:cNvSpPr>
          <p:nvPr/>
        </p:nvSpPr>
        <p:spPr bwMode="auto">
          <a:xfrm>
            <a:off x="679767" y="-39688"/>
            <a:ext cx="808926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FF0000"/>
                </a:solidFill>
              </a:rPr>
              <a:t>Алгоритм различения на письме частиц НЕ(НИ) и приставок НЕ (НИ)</a:t>
            </a:r>
          </a:p>
        </p:txBody>
      </p:sp>
    </p:spTree>
    <p:extLst>
      <p:ext uri="{BB962C8B-B14F-4D97-AF65-F5344CB8AC3E}">
        <p14:creationId xmlns:p14="http://schemas.microsoft.com/office/powerpoint/2010/main" xmlns="" val="31273978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0" y="0"/>
            <a:ext cx="9144000" cy="549275"/>
          </a:xfrm>
          <a:prstGeom prst="rect">
            <a:avLst/>
          </a:prstGeom>
          <a:solidFill>
            <a:srgbClr val="70002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>
                <a:solidFill>
                  <a:srgbClr val="FFFFFF"/>
                </a:solidFill>
              </a:rPr>
              <a:t>ПРАВОПИСАНИЕ ЧАСТИЦ</a:t>
            </a:r>
          </a:p>
        </p:txBody>
      </p:sp>
      <p:sp>
        <p:nvSpPr>
          <p:cNvPr id="11276" name="AutoShape 12"/>
          <p:cNvSpPr>
            <a:spLocks noChangeArrowheads="1"/>
          </p:cNvSpPr>
          <p:nvPr/>
        </p:nvSpPr>
        <p:spPr bwMode="auto">
          <a:xfrm>
            <a:off x="250825" y="1125538"/>
            <a:ext cx="4211638" cy="547211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76200" cmpd="tri">
            <a:solidFill>
              <a:srgbClr val="66006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1277" name="AutoShape 13"/>
          <p:cNvSpPr>
            <a:spLocks noChangeArrowheads="1"/>
          </p:cNvSpPr>
          <p:nvPr/>
        </p:nvSpPr>
        <p:spPr bwMode="auto">
          <a:xfrm>
            <a:off x="4716463" y="1125538"/>
            <a:ext cx="4211637" cy="547211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76200" cmpd="tri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221" name="WordArt 14"/>
          <p:cNvSpPr>
            <a:spLocks noChangeArrowheads="1" noChangeShapeType="1" noTextEdit="1"/>
          </p:cNvSpPr>
          <p:nvPr/>
        </p:nvSpPr>
        <p:spPr bwMode="auto">
          <a:xfrm>
            <a:off x="1331913" y="692150"/>
            <a:ext cx="1885950" cy="419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kern="10">
                <a:ln w="3175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FFFFFF"/>
                </a:solidFill>
              </a:rPr>
              <a:t>раздельно</a:t>
            </a:r>
          </a:p>
        </p:txBody>
      </p:sp>
      <p:sp>
        <p:nvSpPr>
          <p:cNvPr id="9222" name="WordArt 15"/>
          <p:cNvSpPr>
            <a:spLocks noChangeArrowheads="1" noChangeShapeType="1" noTextEdit="1"/>
          </p:cNvSpPr>
          <p:nvPr/>
        </p:nvSpPr>
        <p:spPr bwMode="auto">
          <a:xfrm>
            <a:off x="5795963" y="620713"/>
            <a:ext cx="2219325" cy="419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kern="10">
                <a:ln w="31750">
                  <a:solidFill>
                    <a:srgbClr val="E25B00"/>
                  </a:solidFill>
                  <a:round/>
                  <a:headEnd/>
                  <a:tailEnd/>
                </a:ln>
                <a:solidFill>
                  <a:srgbClr val="FFFFFF"/>
                </a:solidFill>
              </a:rPr>
              <a:t>через дефис</a:t>
            </a:r>
          </a:p>
        </p:txBody>
      </p:sp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755650" y="1484313"/>
            <a:ext cx="3240088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>
                <a:solidFill>
                  <a:srgbClr val="FF0000"/>
                </a:solidFill>
              </a:rPr>
              <a:t>БЫ(Б), ЛИ (ЛЬ), ЖЕ (Ж)</a:t>
            </a:r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>
            <a:off x="2339975" y="1916113"/>
            <a:ext cx="0" cy="360362"/>
          </a:xfrm>
          <a:prstGeom prst="line">
            <a:avLst/>
          </a:prstGeom>
          <a:noFill/>
          <a:ln w="28575">
            <a:solidFill>
              <a:srgbClr val="700025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1282" name="Rectangle 18"/>
          <p:cNvSpPr>
            <a:spLocks noChangeArrowheads="1"/>
          </p:cNvSpPr>
          <p:nvPr/>
        </p:nvSpPr>
        <p:spPr bwMode="auto">
          <a:xfrm>
            <a:off x="539750" y="2420938"/>
            <a:ext cx="3671888" cy="576262"/>
          </a:xfrm>
          <a:prstGeom prst="rect">
            <a:avLst/>
          </a:prstGeom>
          <a:solidFill>
            <a:srgbClr val="FFCCFF"/>
          </a:solidFill>
          <a:ln w="9525">
            <a:solidFill>
              <a:srgbClr val="FFCC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>
                <a:solidFill>
                  <a:srgbClr val="000000"/>
                </a:solidFill>
              </a:rPr>
              <a:t>МОЖНО ОПУСТИТЬ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>
                <a:solidFill>
                  <a:srgbClr val="000000"/>
                </a:solidFill>
              </a:rPr>
              <a:t>ИЛИ ПЕРЕСТАВИТЬ</a:t>
            </a:r>
          </a:p>
        </p:txBody>
      </p:sp>
      <p:sp>
        <p:nvSpPr>
          <p:cNvPr id="11283" name="Rectangle 19"/>
          <p:cNvSpPr>
            <a:spLocks noChangeArrowheads="1"/>
          </p:cNvSpPr>
          <p:nvPr/>
        </p:nvSpPr>
        <p:spPr bwMode="auto">
          <a:xfrm>
            <a:off x="468313" y="5300663"/>
            <a:ext cx="3816350" cy="720725"/>
          </a:xfrm>
          <a:prstGeom prst="rect">
            <a:avLst/>
          </a:prstGeom>
          <a:solidFill>
            <a:srgbClr val="FFCCFF"/>
          </a:solidFill>
          <a:ln w="9525">
            <a:solidFill>
              <a:srgbClr val="FFCC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>
                <a:solidFill>
                  <a:srgbClr val="FF0000"/>
                </a:solidFill>
              </a:rPr>
              <a:t>!</a:t>
            </a:r>
            <a:r>
              <a:rPr lang="ru-RU" sz="2000" b="1">
                <a:solidFill>
                  <a:srgbClr val="000000"/>
                </a:solidFill>
              </a:rPr>
              <a:t> Н</a:t>
            </a:r>
            <a:r>
              <a:rPr lang="ru-RU" b="1">
                <a:solidFill>
                  <a:srgbClr val="000000"/>
                </a:solidFill>
              </a:rPr>
              <a:t>Е ПУТАЙ С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>
                <a:solidFill>
                  <a:srgbClr val="FF0000"/>
                </a:solidFill>
              </a:rPr>
              <a:t>ЧТОБЫ, ТАКЖЕ, ТОЖЕ, НЕУЖЕЛИ</a:t>
            </a:r>
          </a:p>
        </p:txBody>
      </p:sp>
      <p:sp>
        <p:nvSpPr>
          <p:cNvPr id="11284" name="Rectangle 20"/>
          <p:cNvSpPr>
            <a:spLocks noChangeArrowheads="1"/>
          </p:cNvSpPr>
          <p:nvPr/>
        </p:nvSpPr>
        <p:spPr bwMode="auto">
          <a:xfrm>
            <a:off x="468313" y="3141663"/>
            <a:ext cx="3816350" cy="792162"/>
          </a:xfrm>
          <a:prstGeom prst="rect">
            <a:avLst/>
          </a:prstGeom>
          <a:solidFill>
            <a:schemeClr val="bg1"/>
          </a:solidFill>
          <a:ln w="28575">
            <a:solidFill>
              <a:srgbClr val="66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>
                <a:solidFill>
                  <a:srgbClr val="000000"/>
                </a:solidFill>
              </a:rPr>
              <a:t>Это было очень страшно,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>
                <a:solidFill>
                  <a:srgbClr val="000000"/>
                </a:solidFill>
              </a:rPr>
              <a:t>но в то </a:t>
            </a:r>
            <a:r>
              <a:rPr lang="ru-RU" b="1">
                <a:solidFill>
                  <a:srgbClr val="FF0000"/>
                </a:solidFill>
              </a:rPr>
              <a:t>же</a:t>
            </a:r>
            <a:r>
              <a:rPr lang="ru-RU" b="1">
                <a:solidFill>
                  <a:srgbClr val="000000"/>
                </a:solidFill>
              </a:rPr>
              <a:t> время интересно. </a:t>
            </a:r>
          </a:p>
        </p:txBody>
      </p:sp>
      <p:sp>
        <p:nvSpPr>
          <p:cNvPr id="11285" name="Rectangle 21"/>
          <p:cNvSpPr>
            <a:spLocks noChangeArrowheads="1"/>
          </p:cNvSpPr>
          <p:nvPr/>
        </p:nvSpPr>
        <p:spPr bwMode="auto">
          <a:xfrm>
            <a:off x="468313" y="4076700"/>
            <a:ext cx="3743325" cy="792163"/>
          </a:xfrm>
          <a:prstGeom prst="rect">
            <a:avLst/>
          </a:prstGeom>
          <a:solidFill>
            <a:schemeClr val="bg1"/>
          </a:solidFill>
          <a:ln w="28575">
            <a:solidFill>
              <a:srgbClr val="66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>
                <a:solidFill>
                  <a:srgbClr val="000000"/>
                </a:solidFill>
              </a:rPr>
              <a:t>Что </a:t>
            </a:r>
            <a:r>
              <a:rPr lang="ru-RU" b="1">
                <a:solidFill>
                  <a:srgbClr val="FF0000"/>
                </a:solidFill>
              </a:rPr>
              <a:t>бы</a:t>
            </a:r>
            <a:r>
              <a:rPr lang="ru-RU" b="1">
                <a:solidFill>
                  <a:srgbClr val="000000"/>
                </a:solidFill>
              </a:rPr>
              <a:t> такого интересного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>
                <a:solidFill>
                  <a:srgbClr val="000000"/>
                </a:solidFill>
              </a:rPr>
              <a:t>придумать?</a:t>
            </a:r>
          </a:p>
        </p:txBody>
      </p:sp>
      <p:sp>
        <p:nvSpPr>
          <p:cNvPr id="11286" name="Rectangle 22"/>
          <p:cNvSpPr>
            <a:spLocks noChangeArrowheads="1"/>
          </p:cNvSpPr>
          <p:nvPr/>
        </p:nvSpPr>
        <p:spPr bwMode="auto">
          <a:xfrm>
            <a:off x="5003800" y="1484313"/>
            <a:ext cx="3600450" cy="36036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>
                <a:solidFill>
                  <a:srgbClr val="006600"/>
                </a:solidFill>
              </a:rPr>
              <a:t>-КА, -ТО, - ЛИБО, - НИБУДЬ, КОЕ-</a:t>
            </a:r>
          </a:p>
        </p:txBody>
      </p:sp>
      <p:sp>
        <p:nvSpPr>
          <p:cNvPr id="11287" name="Rectangle 23"/>
          <p:cNvSpPr>
            <a:spLocks noChangeArrowheads="1"/>
          </p:cNvSpPr>
          <p:nvPr/>
        </p:nvSpPr>
        <p:spPr bwMode="auto">
          <a:xfrm>
            <a:off x="4932363" y="1916113"/>
            <a:ext cx="3743325" cy="574675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>
                <a:solidFill>
                  <a:srgbClr val="000000"/>
                </a:solidFill>
              </a:rPr>
              <a:t>А мы</a:t>
            </a:r>
            <a:r>
              <a:rPr lang="ru-RU" b="1">
                <a:solidFill>
                  <a:srgbClr val="FF0000"/>
                </a:solidFill>
              </a:rPr>
              <a:t>-то</a:t>
            </a:r>
            <a:r>
              <a:rPr lang="ru-RU" b="1">
                <a:solidFill>
                  <a:srgbClr val="000000"/>
                </a:solidFill>
              </a:rPr>
              <a:t> старались!</a:t>
            </a:r>
          </a:p>
        </p:txBody>
      </p:sp>
      <p:sp>
        <p:nvSpPr>
          <p:cNvPr id="11288" name="Rectangle 24"/>
          <p:cNvSpPr>
            <a:spLocks noChangeArrowheads="1"/>
          </p:cNvSpPr>
          <p:nvPr/>
        </p:nvSpPr>
        <p:spPr bwMode="auto">
          <a:xfrm>
            <a:off x="4932363" y="2636838"/>
            <a:ext cx="3816350" cy="576262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>
                <a:solidFill>
                  <a:srgbClr val="000000"/>
                </a:solidFill>
              </a:rPr>
              <a:t>Сходи</a:t>
            </a:r>
            <a:r>
              <a:rPr lang="ru-RU" b="1">
                <a:solidFill>
                  <a:srgbClr val="FF0000"/>
                </a:solidFill>
              </a:rPr>
              <a:t>-ка</a:t>
            </a:r>
            <a:r>
              <a:rPr lang="ru-RU" b="1">
                <a:solidFill>
                  <a:srgbClr val="000000"/>
                </a:solidFill>
              </a:rPr>
              <a:t> в магазин за хлебом!</a:t>
            </a:r>
          </a:p>
        </p:txBody>
      </p:sp>
      <p:sp>
        <p:nvSpPr>
          <p:cNvPr id="11289" name="Rectangle 25"/>
          <p:cNvSpPr>
            <a:spLocks noChangeArrowheads="1"/>
          </p:cNvSpPr>
          <p:nvPr/>
        </p:nvSpPr>
        <p:spPr bwMode="auto">
          <a:xfrm>
            <a:off x="4932363" y="3357563"/>
            <a:ext cx="865187" cy="11525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>
                <a:solidFill>
                  <a:srgbClr val="006600"/>
                </a:solidFill>
              </a:rPr>
              <a:t>-ДЕ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>
                <a:solidFill>
                  <a:srgbClr val="006600"/>
                </a:solidFill>
              </a:rPr>
              <a:t>-С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>
                <a:solidFill>
                  <a:srgbClr val="006600"/>
                </a:solidFill>
              </a:rPr>
              <a:t>-ТКА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>
                <a:solidFill>
                  <a:srgbClr val="006600"/>
                </a:solidFill>
              </a:rPr>
              <a:t>-ТКО</a:t>
            </a:r>
          </a:p>
        </p:txBody>
      </p:sp>
      <p:sp>
        <p:nvSpPr>
          <p:cNvPr id="11290" name="AutoShape 26"/>
          <p:cNvSpPr>
            <a:spLocks/>
          </p:cNvSpPr>
          <p:nvPr/>
        </p:nvSpPr>
        <p:spPr bwMode="auto">
          <a:xfrm>
            <a:off x="5795963" y="3429000"/>
            <a:ext cx="288925" cy="1008063"/>
          </a:xfrm>
          <a:prstGeom prst="rightBrace">
            <a:avLst>
              <a:gd name="adj1" fmla="val 29075"/>
              <a:gd name="adj2" fmla="val 50000"/>
            </a:avLst>
          </a:prstGeom>
          <a:noFill/>
          <a:ln w="38100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1291" name="Rectangle 27"/>
          <p:cNvSpPr>
            <a:spLocks noChangeArrowheads="1"/>
          </p:cNvSpPr>
          <p:nvPr/>
        </p:nvSpPr>
        <p:spPr bwMode="auto">
          <a:xfrm>
            <a:off x="6227763" y="3716338"/>
            <a:ext cx="2016125" cy="36036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>
                <a:solidFill>
                  <a:srgbClr val="E25B00"/>
                </a:solidFill>
              </a:rPr>
              <a:t>УСТАРЕВШИЕ</a:t>
            </a:r>
          </a:p>
        </p:txBody>
      </p:sp>
      <p:sp>
        <p:nvSpPr>
          <p:cNvPr id="11292" name="Rectangle 28"/>
          <p:cNvSpPr>
            <a:spLocks noChangeArrowheads="1"/>
          </p:cNvSpPr>
          <p:nvPr/>
        </p:nvSpPr>
        <p:spPr bwMode="auto">
          <a:xfrm>
            <a:off x="4859338" y="4508500"/>
            <a:ext cx="3889375" cy="5762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>
                <a:solidFill>
                  <a:srgbClr val="FF0000"/>
                </a:solidFill>
              </a:rPr>
              <a:t>-ТАКИ</a:t>
            </a:r>
            <a:r>
              <a:rPr lang="ru-RU" b="1">
                <a:solidFill>
                  <a:srgbClr val="000000"/>
                </a:solidFill>
              </a:rPr>
              <a:t> – после наречий, глаголов,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>
                <a:solidFill>
                  <a:srgbClr val="000000"/>
                </a:solidFill>
              </a:rPr>
              <a:t>частиц</a:t>
            </a:r>
          </a:p>
        </p:txBody>
      </p:sp>
      <p:sp>
        <p:nvSpPr>
          <p:cNvPr id="11293" name="Rectangle 29"/>
          <p:cNvSpPr>
            <a:spLocks noChangeArrowheads="1"/>
          </p:cNvSpPr>
          <p:nvPr/>
        </p:nvSpPr>
        <p:spPr bwMode="auto">
          <a:xfrm>
            <a:off x="4859338" y="5157788"/>
            <a:ext cx="3889375" cy="360362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>
                <a:solidFill>
                  <a:srgbClr val="000000"/>
                </a:solidFill>
              </a:rPr>
              <a:t>Опять</a:t>
            </a:r>
            <a:r>
              <a:rPr lang="ru-RU" b="1">
                <a:solidFill>
                  <a:srgbClr val="FF0000"/>
                </a:solidFill>
              </a:rPr>
              <a:t>-таки</a:t>
            </a:r>
            <a:r>
              <a:rPr lang="ru-RU" b="1">
                <a:solidFill>
                  <a:srgbClr val="000000"/>
                </a:solidFill>
              </a:rPr>
              <a:t>, уехал</a:t>
            </a:r>
            <a:r>
              <a:rPr lang="ru-RU" b="1">
                <a:solidFill>
                  <a:srgbClr val="FF0000"/>
                </a:solidFill>
              </a:rPr>
              <a:t>-таки</a:t>
            </a:r>
            <a:r>
              <a:rPr lang="ru-RU" b="1">
                <a:solidFill>
                  <a:srgbClr val="000000"/>
                </a:solidFill>
              </a:rPr>
              <a:t>, все</a:t>
            </a:r>
            <a:r>
              <a:rPr lang="ru-RU" b="1">
                <a:solidFill>
                  <a:srgbClr val="FF0000"/>
                </a:solidFill>
              </a:rPr>
              <a:t>-таки</a:t>
            </a:r>
          </a:p>
        </p:txBody>
      </p:sp>
      <p:sp>
        <p:nvSpPr>
          <p:cNvPr id="11294" name="Oval 30"/>
          <p:cNvSpPr>
            <a:spLocks noChangeArrowheads="1"/>
          </p:cNvSpPr>
          <p:nvPr/>
        </p:nvSpPr>
        <p:spPr bwMode="auto">
          <a:xfrm>
            <a:off x="4932363" y="5734050"/>
            <a:ext cx="504825" cy="482600"/>
          </a:xfrm>
          <a:prstGeom prst="ellipse">
            <a:avLst/>
          </a:prstGeom>
          <a:solidFill>
            <a:schemeClr val="bg1"/>
          </a:solidFill>
          <a:ln w="57150" cmpd="thinThick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>
                <a:solidFill>
                  <a:srgbClr val="FF0000"/>
                </a:solidFill>
              </a:rPr>
              <a:t>НО</a:t>
            </a:r>
          </a:p>
        </p:txBody>
      </p:sp>
      <p:sp>
        <p:nvSpPr>
          <p:cNvPr id="11295" name="Rectangle 31"/>
          <p:cNvSpPr>
            <a:spLocks noChangeArrowheads="1"/>
          </p:cNvSpPr>
          <p:nvPr/>
        </p:nvSpPr>
        <p:spPr bwMode="auto">
          <a:xfrm>
            <a:off x="5580063" y="5805488"/>
            <a:ext cx="2952750" cy="504825"/>
          </a:xfrm>
          <a:prstGeom prst="rect">
            <a:avLst/>
          </a:prstGeom>
          <a:solidFill>
            <a:srgbClr val="FFCFAF"/>
          </a:solidFill>
          <a:ln w="9525">
            <a:solidFill>
              <a:srgbClr val="FFCFA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>
                <a:solidFill>
                  <a:srgbClr val="000000"/>
                </a:solidFill>
              </a:rPr>
              <a:t>Он </a:t>
            </a:r>
            <a:r>
              <a:rPr lang="ru-RU" b="1">
                <a:solidFill>
                  <a:srgbClr val="FF0000"/>
                </a:solidFill>
              </a:rPr>
              <a:t>таки</a:t>
            </a:r>
            <a:r>
              <a:rPr lang="ru-RU" b="1">
                <a:solidFill>
                  <a:srgbClr val="000000"/>
                </a:solidFill>
              </a:rPr>
              <a:t> приехал в гости.</a:t>
            </a:r>
          </a:p>
        </p:txBody>
      </p:sp>
      <p:sp>
        <p:nvSpPr>
          <p:cNvPr id="11296" name="AutoShape 3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748713" y="6524625"/>
            <a:ext cx="395287" cy="333375"/>
          </a:xfrm>
          <a:prstGeom prst="actionButtonReturn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2497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-31191" y="404664"/>
            <a:ext cx="9144000" cy="1054250"/>
          </a:xfrm>
        </p:spPr>
        <p:txBody>
          <a:bodyPr/>
          <a:lstStyle/>
          <a:p>
            <a:pPr eaLnBrk="1" hangingPunct="1"/>
            <a:r>
              <a:rPr lang="ru-RU" sz="6600" b="1" dirty="0" smtClean="0">
                <a:solidFill>
                  <a:schemeClr val="accent2"/>
                </a:solidFill>
              </a:rPr>
              <a:t>Правописание частицы НЕ и НИ</a:t>
            </a:r>
          </a:p>
        </p:txBody>
      </p:sp>
      <p:sp>
        <p:nvSpPr>
          <p:cNvPr id="9219" name="Rectangle 4"/>
          <p:cNvSpPr>
            <a:spLocks noGrp="1" noChangeArrowheads="1"/>
          </p:cNvSpPr>
          <p:nvPr>
            <p:ph sz="quarter" idx="13"/>
          </p:nvPr>
        </p:nvSpPr>
        <p:spPr>
          <a:xfrm>
            <a:off x="251520" y="2060848"/>
            <a:ext cx="4240213" cy="5105400"/>
          </a:xfrm>
        </p:spPr>
        <p:txBody>
          <a:bodyPr>
            <a:normAutofit/>
          </a:bodyPr>
          <a:lstStyle/>
          <a:p>
            <a:pPr marL="495300" indent="-495300"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b="1" dirty="0" smtClean="0">
                <a:solidFill>
                  <a:srgbClr val="FF0000"/>
                </a:solidFill>
              </a:rPr>
              <a:t>НЕ</a:t>
            </a:r>
          </a:p>
          <a:p>
            <a:pPr marL="495300" indent="-4953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ru-RU" b="1" dirty="0" smtClean="0">
                <a:solidFill>
                  <a:srgbClr val="660033"/>
                </a:solidFill>
              </a:rPr>
              <a:t>Нельзя убрать (меняется смысл).</a:t>
            </a:r>
          </a:p>
          <a:p>
            <a:pPr marL="495300" indent="-4953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b="1" dirty="0" smtClean="0">
                <a:solidFill>
                  <a:srgbClr val="00B050"/>
                </a:solidFill>
              </a:rPr>
              <a:t>    </a:t>
            </a:r>
            <a:r>
              <a:rPr lang="ru-RU" b="1" i="1" dirty="0" smtClean="0">
                <a:solidFill>
                  <a:srgbClr val="00B050"/>
                </a:solidFill>
              </a:rPr>
              <a:t>(не упал  - упал)</a:t>
            </a:r>
          </a:p>
          <a:p>
            <a:pPr marL="495300" indent="-495300"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b="1" i="1" dirty="0" smtClean="0">
              <a:solidFill>
                <a:srgbClr val="660033"/>
              </a:solidFill>
            </a:endParaRPr>
          </a:p>
          <a:p>
            <a:pPr marL="495300" indent="-495300" eaLnBrk="1" hangingPunct="1">
              <a:lnSpc>
                <a:spcPct val="80000"/>
              </a:lnSpc>
              <a:buFont typeface="Wingdings" pitchFamily="2" charset="2"/>
              <a:buAutoNum type="arabicPeriod" startAt="2"/>
            </a:pPr>
            <a:r>
              <a:rPr lang="ru-RU" b="1" dirty="0" smtClean="0">
                <a:solidFill>
                  <a:srgbClr val="660033"/>
                </a:solidFill>
              </a:rPr>
              <a:t>НЕ+НЕ (двойное отрицание) = утверждение</a:t>
            </a:r>
          </a:p>
          <a:p>
            <a:pPr marL="495300" indent="-4953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b="1" dirty="0" smtClean="0">
                <a:solidFill>
                  <a:schemeClr val="folHlink"/>
                </a:solidFill>
              </a:rPr>
              <a:t>    </a:t>
            </a:r>
            <a:r>
              <a:rPr lang="ru-RU" b="1" i="1" dirty="0" smtClean="0">
                <a:solidFill>
                  <a:srgbClr val="00B050"/>
                </a:solidFill>
              </a:rPr>
              <a:t>(не мог не сказать =сказал)</a:t>
            </a:r>
          </a:p>
          <a:p>
            <a:pPr marL="495300" indent="-4953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b="1" dirty="0" smtClean="0">
                <a:solidFill>
                  <a:srgbClr val="660033"/>
                </a:solidFill>
              </a:rPr>
              <a:t> </a:t>
            </a:r>
          </a:p>
          <a:p>
            <a:pPr marL="495300" indent="-495300" eaLnBrk="1" hangingPunct="1">
              <a:lnSpc>
                <a:spcPct val="80000"/>
              </a:lnSpc>
              <a:buFont typeface="Wingdings" pitchFamily="2" charset="2"/>
              <a:buAutoNum type="arabicPeriod" startAt="3"/>
            </a:pPr>
            <a:r>
              <a:rPr lang="ru-RU" b="1" dirty="0" smtClean="0">
                <a:solidFill>
                  <a:srgbClr val="660033"/>
                </a:solidFill>
              </a:rPr>
              <a:t>Обобщающее утвердительное значение</a:t>
            </a:r>
          </a:p>
          <a:p>
            <a:pPr marL="495300" indent="-4953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b="1" dirty="0" smtClean="0">
                <a:solidFill>
                  <a:srgbClr val="660033"/>
                </a:solidFill>
              </a:rPr>
              <a:t>   </a:t>
            </a:r>
            <a:r>
              <a:rPr lang="ru-RU" b="1" i="1" dirty="0" smtClean="0">
                <a:solidFill>
                  <a:srgbClr val="00B050"/>
                </a:solidFill>
              </a:rPr>
              <a:t>(Кто не слышал? =все слышали)</a:t>
            </a:r>
          </a:p>
        </p:txBody>
      </p:sp>
      <p:sp>
        <p:nvSpPr>
          <p:cNvPr id="9220" name="Rectangle 5"/>
          <p:cNvSpPr>
            <a:spLocks noGrp="1" noChangeArrowheads="1"/>
          </p:cNvSpPr>
          <p:nvPr>
            <p:ph sz="quarter" idx="14"/>
          </p:nvPr>
        </p:nvSpPr>
        <p:spPr>
          <a:xfrm>
            <a:off x="4644008" y="2060848"/>
            <a:ext cx="3803904" cy="3877056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b="1" dirty="0" smtClean="0">
                <a:solidFill>
                  <a:srgbClr val="FF0000"/>
                </a:solidFill>
              </a:rPr>
              <a:t>НИ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ru-RU" b="1" dirty="0" smtClean="0">
                <a:solidFill>
                  <a:srgbClr val="660033"/>
                </a:solidFill>
              </a:rPr>
              <a:t>Можно убрать (смысл не меняется).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b="1" i="1" dirty="0" smtClean="0">
                <a:solidFill>
                  <a:srgbClr val="00B050"/>
                </a:solidFill>
              </a:rPr>
              <a:t>(нет НИ звука – нет звука)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b="1" dirty="0" smtClean="0">
                <a:solidFill>
                  <a:srgbClr val="660033"/>
                </a:solidFill>
              </a:rPr>
              <a:t>2.  Можно заменить  И, НЕТ ДАЖЕ, ДАЖЕ.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b="1" i="1" dirty="0" smtClean="0">
                <a:solidFill>
                  <a:srgbClr val="00B050"/>
                </a:solidFill>
              </a:rPr>
              <a:t>(нет и звука, нет даже звука) </a:t>
            </a:r>
          </a:p>
        </p:txBody>
      </p:sp>
    </p:spTree>
    <p:extLst>
      <p:ext uri="{BB962C8B-B14F-4D97-AF65-F5344CB8AC3E}">
        <p14:creationId xmlns:p14="http://schemas.microsoft.com/office/powerpoint/2010/main" xmlns="" val="39266441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9" y="2132857"/>
            <a:ext cx="8568952" cy="4608512"/>
          </a:xfrm>
        </p:spPr>
        <p:txBody>
          <a:bodyPr>
            <a:normAutofit lnSpcReduction="10000"/>
          </a:bodyPr>
          <a:lstStyle/>
          <a:p>
            <a:pPr marL="64008" indent="0">
              <a:buNone/>
            </a:pPr>
            <a:r>
              <a:rPr lang="en-US" sz="2800" b="1" dirty="0" smtClean="0">
                <a:solidFill>
                  <a:schemeClr val="accent1"/>
                </a:solidFill>
              </a:rPr>
              <a:t>I</a:t>
            </a:r>
            <a:r>
              <a:rPr lang="ru-RU" sz="2800" b="1" dirty="0" smtClean="0">
                <a:solidFill>
                  <a:schemeClr val="accent1"/>
                </a:solidFill>
              </a:rPr>
              <a:t>. Частица</a:t>
            </a:r>
            <a:r>
              <a:rPr lang="ru-RU" sz="2800" dirty="0" smtClean="0">
                <a:solidFill>
                  <a:schemeClr val="accent1"/>
                </a:solidFill>
              </a:rPr>
              <a:t> </a:t>
            </a:r>
            <a:r>
              <a:rPr lang="ru-RU" sz="2800" dirty="0"/>
              <a:t>–это служебная часть речи, </a:t>
            </a:r>
            <a:r>
              <a:rPr lang="ru-RU" sz="2800" dirty="0" smtClean="0"/>
              <a:t>которая</a:t>
            </a:r>
          </a:p>
          <a:p>
            <a:pPr marL="64008" indent="0">
              <a:buNone/>
            </a:pPr>
            <a:r>
              <a:rPr lang="ru-RU" sz="2800" dirty="0" smtClean="0"/>
              <a:t>1)служит </a:t>
            </a:r>
            <a:r>
              <a:rPr lang="ru-RU" sz="2800" dirty="0"/>
              <a:t>или для образования наклонений глагола, или сравнительных степеней прилагательного и наречия; </a:t>
            </a:r>
          </a:p>
          <a:p>
            <a:pPr marL="64008" indent="0">
              <a:buNone/>
            </a:pPr>
            <a:r>
              <a:rPr lang="ru-RU" sz="2800" dirty="0"/>
              <a:t>2) вносит различные оттенки в предложение</a:t>
            </a:r>
            <a:r>
              <a:rPr lang="ru-RU" sz="2800" dirty="0" smtClean="0"/>
              <a:t>.</a:t>
            </a:r>
          </a:p>
          <a:p>
            <a:pPr marL="64008" indent="0">
              <a:buNone/>
            </a:pPr>
            <a:r>
              <a:rPr lang="ru-RU" sz="2800" b="1" dirty="0">
                <a:solidFill>
                  <a:schemeClr val="accent1"/>
                </a:solidFill>
              </a:rPr>
              <a:t>II. Морфологические признаки:</a:t>
            </a:r>
          </a:p>
          <a:p>
            <a:pPr marL="406908" indent="-342900">
              <a:buFont typeface="Arial" pitchFamily="34" charset="0"/>
              <a:buChar char="•"/>
            </a:pPr>
            <a:r>
              <a:rPr lang="ru-RU" sz="2800" dirty="0"/>
              <a:t>не изменяется;</a:t>
            </a:r>
          </a:p>
          <a:p>
            <a:pPr marL="406908" indent="-342900">
              <a:buFont typeface="Arial" pitchFamily="34" charset="0"/>
              <a:buChar char="•"/>
            </a:pPr>
            <a:r>
              <a:rPr lang="ru-RU" sz="2800" dirty="0"/>
              <a:t>разряд по значению.</a:t>
            </a:r>
          </a:p>
          <a:p>
            <a:pPr marL="64008" indent="0">
              <a:buNone/>
            </a:pPr>
            <a:r>
              <a:rPr lang="ru-RU" sz="2800" b="1" dirty="0">
                <a:solidFill>
                  <a:schemeClr val="accent1"/>
                </a:solidFill>
              </a:rPr>
              <a:t>III.</a:t>
            </a:r>
            <a:r>
              <a:rPr lang="ru-RU" sz="2800" dirty="0">
                <a:solidFill>
                  <a:schemeClr val="accent1"/>
                </a:solidFill>
              </a:rPr>
              <a:t> </a:t>
            </a:r>
            <a:r>
              <a:rPr lang="ru-RU" sz="2800" b="1" dirty="0">
                <a:solidFill>
                  <a:schemeClr val="accent1"/>
                </a:solidFill>
              </a:rPr>
              <a:t>Синтаксическая роль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  <a:t>: </a:t>
            </a:r>
            <a:endParaRPr lang="ru-RU" sz="2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06908" indent="-342900">
              <a:buFont typeface="Arial" pitchFamily="34" charset="0"/>
              <a:buChar char="•"/>
            </a:pPr>
            <a:r>
              <a:rPr lang="ru-RU" sz="2800" dirty="0" smtClean="0"/>
              <a:t>не </a:t>
            </a:r>
            <a:r>
              <a:rPr lang="ru-RU" sz="2800" dirty="0"/>
              <a:t>является членом предложения.</a:t>
            </a:r>
          </a:p>
          <a:p>
            <a:pPr marL="64008" indent="0">
              <a:buNone/>
            </a:pPr>
            <a:endParaRPr lang="ru-RU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396552" y="188640"/>
            <a:ext cx="9793088" cy="1399032"/>
          </a:xfrm>
        </p:spPr>
        <p:txBody>
          <a:bodyPr>
            <a:noAutofit/>
          </a:bodyPr>
          <a:lstStyle/>
          <a:p>
            <a:pPr algn="ctr"/>
            <a:r>
              <a:rPr lang="ru-RU" sz="6600" b="1" dirty="0" smtClean="0">
                <a:solidFill>
                  <a:schemeClr val="accent1"/>
                </a:solidFill>
              </a:rPr>
              <a:t>Что такое частица?</a:t>
            </a:r>
            <a:endParaRPr lang="ru-RU" sz="6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704572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91680" y="1700808"/>
            <a:ext cx="6048672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600" dirty="0" smtClean="0"/>
              <a:t>Конец</a:t>
            </a:r>
            <a:endParaRPr lang="ru-RU" sz="16600" dirty="0"/>
          </a:p>
        </p:txBody>
      </p:sp>
    </p:spTree>
    <p:extLst>
      <p:ext uri="{BB962C8B-B14F-4D97-AF65-F5344CB8AC3E}">
        <p14:creationId xmlns:p14="http://schemas.microsoft.com/office/powerpoint/2010/main" xmlns="" val="5867866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2204864"/>
            <a:ext cx="8337249" cy="4276997"/>
          </a:xfrm>
        </p:spPr>
        <p:txBody>
          <a:bodyPr>
            <a:normAutofit lnSpcReduction="10000"/>
          </a:bodyPr>
          <a:lstStyle/>
          <a:p>
            <a:r>
              <a:rPr lang="ru-RU" sz="2800" dirty="0"/>
              <a:t>1. Слово не называет ни предмета, ни действия, ни качества. Следовательно, это служебная часть речи.</a:t>
            </a:r>
          </a:p>
          <a:p>
            <a:r>
              <a:rPr lang="ru-RU" sz="2800" dirty="0"/>
              <a:t>2. Оно не связывает слова и предложения. Значит, это не предлог и не союз.</a:t>
            </a:r>
          </a:p>
          <a:p>
            <a:r>
              <a:rPr lang="ru-RU" sz="2800" dirty="0"/>
              <a:t>3. Оно вносит дополнительный оттенок в высказывание. Следовательно, это частица.</a:t>
            </a:r>
          </a:p>
          <a:p>
            <a:r>
              <a:rPr lang="ru-RU" sz="2800" dirty="0"/>
              <a:t>4. Оно служит для образования или наклонений глагола, или сравнительных степеней прилагательного и наречия. Значит, это частица.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260648"/>
            <a:ext cx="8964488" cy="1054250"/>
          </a:xfrm>
        </p:spPr>
        <p:txBody>
          <a:bodyPr/>
          <a:lstStyle/>
          <a:p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Доказательство (как отличить частицу от других частей речи):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561008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53922" y="61984"/>
            <a:ext cx="82444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Разряды частиц</a:t>
            </a:r>
            <a:endParaRPr lang="ru-RU" sz="80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2103807457"/>
              </p:ext>
            </p:extLst>
          </p:nvPr>
        </p:nvGraphicFramePr>
        <p:xfrm>
          <a:off x="369245" y="725478"/>
          <a:ext cx="8408557" cy="61199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4187252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2058" y="830997"/>
            <a:ext cx="8496944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ru-RU" sz="2800" b="1" i="1" dirty="0" smtClean="0">
                <a:solidFill>
                  <a:schemeClr val="accent1"/>
                </a:solidFill>
              </a:rPr>
              <a:t>Формообразующие частицы </a:t>
            </a:r>
            <a:r>
              <a:rPr lang="ru-RU" sz="2800" dirty="0" smtClean="0"/>
              <a:t>– это частицы, которые служат для образования форм слова; например, условного и повелительного наклонения; степеней сравнения прилагательных и наречий.</a:t>
            </a:r>
          </a:p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30510" y="0"/>
            <a:ext cx="822699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800" b="1" u="sng" dirty="0" smtClean="0">
                <a:solidFill>
                  <a:schemeClr val="accent1"/>
                </a:solidFill>
              </a:rPr>
              <a:t>Формообразующие частицы </a:t>
            </a:r>
            <a:endParaRPr lang="ru-RU" sz="4800" b="1" u="sng" dirty="0">
              <a:solidFill>
                <a:schemeClr val="accent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06856" y="3147840"/>
            <a:ext cx="7427348" cy="361025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8969646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55905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ru-RU" sz="3600" b="1" dirty="0"/>
              <a:t>Формообразующая частица </a:t>
            </a:r>
            <a:r>
              <a:rPr lang="ru-RU" sz="3600" b="1" dirty="0" smtClean="0">
                <a:solidFill>
                  <a:srgbClr val="FF0000"/>
                </a:solidFill>
              </a:rPr>
              <a:t>бы(б)</a:t>
            </a:r>
            <a:r>
              <a:rPr lang="ru-RU" sz="3600" b="1" dirty="0" smtClean="0"/>
              <a:t> </a:t>
            </a:r>
            <a:r>
              <a:rPr lang="ru-RU" sz="3600" b="1" dirty="0"/>
              <a:t>служит для образования условного </a:t>
            </a:r>
            <a:r>
              <a:rPr lang="ru-RU" sz="3600" b="1" dirty="0" smtClean="0"/>
              <a:t>наклонения:</a:t>
            </a:r>
            <a:endParaRPr lang="ru-RU" sz="36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1682397"/>
            <a:ext cx="770485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dirty="0"/>
              <a:t>сказал бы, помог бы, надел б; что бы не случилось.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05073" y="2868150"/>
            <a:ext cx="856895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ru-RU" sz="3600" b="1" dirty="0"/>
              <a:t>Частица </a:t>
            </a:r>
            <a:r>
              <a:rPr lang="ru-RU" sz="3600" b="1" dirty="0">
                <a:solidFill>
                  <a:srgbClr val="FF0000"/>
                </a:solidFill>
              </a:rPr>
              <a:t>бы(б) </a:t>
            </a:r>
            <a:r>
              <a:rPr lang="ru-RU" sz="3600" b="1" dirty="0"/>
              <a:t>может стоять перед глаголом, к которому относится, после глагола, может отделяться от глагола другими словами:  </a:t>
            </a:r>
            <a:endParaRPr lang="ru-RU" sz="3600" b="1" dirty="0" smtClean="0"/>
          </a:p>
          <a:p>
            <a:r>
              <a:rPr lang="ru-RU" sz="3600" b="1" i="1" dirty="0" smtClean="0"/>
              <a:t>    Я </a:t>
            </a:r>
            <a:r>
              <a:rPr lang="ru-RU" sz="3600" b="1" i="1" dirty="0"/>
              <a:t>б в рабочие пошёл. Я хотел бы </a:t>
            </a:r>
            <a:r>
              <a:rPr lang="ru-RU" sz="3600" b="1" i="1" dirty="0" smtClean="0"/>
              <a:t>   жить </a:t>
            </a:r>
            <a:r>
              <a:rPr lang="ru-RU" sz="3600" b="1" i="1" dirty="0"/>
              <a:t>в Москве.  Я сделал  ещё бы лучше. Я бы ещё лучше сделал</a:t>
            </a:r>
            <a:r>
              <a:rPr lang="ru-RU" sz="3600" b="1" i="1" dirty="0" smtClean="0"/>
              <a:t>.</a:t>
            </a:r>
            <a:endParaRPr lang="ru-RU" sz="3600" b="1" i="1" dirty="0"/>
          </a:p>
        </p:txBody>
      </p:sp>
    </p:spTree>
    <p:extLst>
      <p:ext uri="{BB962C8B-B14F-4D97-AF65-F5344CB8AC3E}">
        <p14:creationId xmlns:p14="http://schemas.microsoft.com/office/powerpoint/2010/main" xmlns="" val="12033464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2656"/>
            <a:ext cx="849694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/>
              <a:t>С помощью частиц </a:t>
            </a:r>
            <a:r>
              <a:rPr lang="ru-RU" sz="3600" b="1" dirty="0">
                <a:solidFill>
                  <a:srgbClr val="FF0000"/>
                </a:solidFill>
              </a:rPr>
              <a:t>пусть, пускай, да, давай</a:t>
            </a:r>
            <a:r>
              <a:rPr lang="ru-RU" sz="3600" b="1" dirty="0"/>
              <a:t> образуется повелительное наклонение. </a:t>
            </a:r>
            <a:endParaRPr lang="ru-RU" sz="3600" b="1" dirty="0" smtClean="0"/>
          </a:p>
          <a:p>
            <a:r>
              <a:rPr lang="ru-RU" sz="3600" b="1" dirty="0" smtClean="0"/>
              <a:t>Частицы </a:t>
            </a:r>
            <a:r>
              <a:rPr lang="ru-RU" sz="3600" b="1" dirty="0">
                <a:solidFill>
                  <a:srgbClr val="FF0000"/>
                </a:solidFill>
              </a:rPr>
              <a:t>пусть, пускай, да</a:t>
            </a:r>
            <a:r>
              <a:rPr lang="ru-RU" sz="3600" b="1" dirty="0"/>
              <a:t> прибавляются к глаголу в форме 3 лица, частицы </a:t>
            </a:r>
            <a:r>
              <a:rPr lang="ru-RU" sz="3600" b="1" dirty="0">
                <a:solidFill>
                  <a:srgbClr val="FF0000"/>
                </a:solidFill>
              </a:rPr>
              <a:t>давай</a:t>
            </a:r>
            <a:r>
              <a:rPr lang="ru-RU" sz="3600" b="1" dirty="0"/>
              <a:t>, </a:t>
            </a:r>
            <a:r>
              <a:rPr lang="ru-RU" sz="3600" b="1" dirty="0">
                <a:solidFill>
                  <a:srgbClr val="FF0000"/>
                </a:solidFill>
              </a:rPr>
              <a:t>давайте</a:t>
            </a:r>
            <a:r>
              <a:rPr lang="ru-RU" sz="3600" b="1" dirty="0"/>
              <a:t> – к глаголу в форме 1 </a:t>
            </a:r>
            <a:r>
              <a:rPr lang="ru-RU" sz="3600" b="1" dirty="0" smtClean="0"/>
              <a:t>лица:</a:t>
            </a:r>
          </a:p>
          <a:p>
            <a:r>
              <a:rPr lang="ru-RU" sz="3600" b="1" i="1" dirty="0"/>
              <a:t>да здравствует, пусть едет, </a:t>
            </a:r>
            <a:r>
              <a:rPr lang="ru-RU" sz="3600" b="1" i="1" dirty="0" smtClean="0"/>
              <a:t>давай(давайте</a:t>
            </a:r>
            <a:r>
              <a:rPr lang="ru-RU" sz="3600" b="1" i="1" dirty="0"/>
              <a:t>) </a:t>
            </a:r>
            <a:r>
              <a:rPr lang="ru-RU" sz="3600" b="1" i="1" dirty="0" smtClean="0"/>
              <a:t>поедем.</a:t>
            </a:r>
          </a:p>
          <a:p>
            <a:endParaRPr lang="ru-RU" sz="3600" dirty="0" smtClean="0"/>
          </a:p>
        </p:txBody>
      </p:sp>
    </p:spTree>
    <p:extLst>
      <p:ext uri="{BB962C8B-B14F-4D97-AF65-F5344CB8AC3E}">
        <p14:creationId xmlns:p14="http://schemas.microsoft.com/office/powerpoint/2010/main" xmlns="" val="8804585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0" y="0"/>
            <a:ext cx="9144000" cy="692150"/>
          </a:xfrm>
          <a:prstGeom prst="rect">
            <a:avLst/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>
                <a:solidFill>
                  <a:srgbClr val="FFFFFF"/>
                </a:solidFill>
              </a:rPr>
              <a:t>ФОРМООБРАЗУЮЩИЕ ЧАСТИЦЫ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0" y="692150"/>
            <a:ext cx="2987675" cy="720725"/>
          </a:xfrm>
          <a:prstGeom prst="rect">
            <a:avLst/>
          </a:prstGeom>
          <a:solidFill>
            <a:srgbClr val="C58A4F"/>
          </a:solidFill>
          <a:ln w="9525">
            <a:solidFill>
              <a:srgbClr val="603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>
                <a:solidFill>
                  <a:srgbClr val="000000"/>
                </a:solidFill>
              </a:rPr>
              <a:t>ЧАСТИЦЫ</a:t>
            </a: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2987675" y="692150"/>
            <a:ext cx="6156325" cy="720725"/>
          </a:xfrm>
          <a:prstGeom prst="rec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rgbClr val="000000"/>
                </a:solidFill>
              </a:rPr>
              <a:t>С ПОМОЩЬЮ ЧАСТИЦ ОБРАЗУЮТСЯ</a:t>
            </a: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0" y="1412875"/>
            <a:ext cx="2987675" cy="1800225"/>
          </a:xfrm>
          <a:prstGeom prst="rect">
            <a:avLst/>
          </a:prstGeom>
          <a:solidFill>
            <a:srgbClr val="DDBA97"/>
          </a:solidFill>
          <a:ln w="19050">
            <a:solidFill>
              <a:srgbClr val="603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rgbClr val="000000"/>
                </a:solidFill>
              </a:rPr>
              <a:t>ДА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rgbClr val="000000"/>
                </a:solidFill>
              </a:rPr>
              <a:t>ПУСТЬ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rgbClr val="000000"/>
                </a:solidFill>
              </a:rPr>
              <a:t>ПУСКАЙ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rgbClr val="000000"/>
                </a:solidFill>
              </a:rPr>
              <a:t>ДАВАЙ (ТЕ)</a:t>
            </a: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2987675" y="1412875"/>
            <a:ext cx="6156325" cy="1800225"/>
          </a:xfrm>
          <a:prstGeom prst="rect">
            <a:avLst/>
          </a:prstGeom>
          <a:solidFill>
            <a:srgbClr val="D1D1D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rgbClr val="000000"/>
                </a:solidFill>
              </a:rPr>
              <a:t>ПОВЕЛИТЕЛЬНОЕ НАКЛОНЕНИЕ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rgbClr val="000000"/>
                </a:solidFill>
              </a:rPr>
              <a:t> ГЛАГОЛА</a:t>
            </a:r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0" y="3213100"/>
            <a:ext cx="2987675" cy="719138"/>
          </a:xfrm>
          <a:prstGeom prst="rect">
            <a:avLst/>
          </a:prstGeom>
          <a:solidFill>
            <a:srgbClr val="DDBA97"/>
          </a:solidFill>
          <a:ln w="19050">
            <a:solidFill>
              <a:srgbClr val="603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rgbClr val="000000"/>
                </a:solidFill>
              </a:rPr>
              <a:t>БЫ (Б)</a:t>
            </a:r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2987675" y="3213100"/>
            <a:ext cx="6156325" cy="719138"/>
          </a:xfrm>
          <a:prstGeom prst="rect">
            <a:avLst/>
          </a:prstGeom>
          <a:solidFill>
            <a:srgbClr val="D1D1D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rgbClr val="000000"/>
                </a:solidFill>
              </a:rPr>
              <a:t>УСЛОВНОЕ НАКЛОНЕНИЕ ГЛАГОЛА</a:t>
            </a:r>
          </a:p>
        </p:txBody>
      </p:sp>
      <p:sp>
        <p:nvSpPr>
          <p:cNvPr id="7181" name="Rectangle 13"/>
          <p:cNvSpPr>
            <a:spLocks noChangeArrowheads="1"/>
          </p:cNvSpPr>
          <p:nvPr/>
        </p:nvSpPr>
        <p:spPr bwMode="auto">
          <a:xfrm>
            <a:off x="0" y="3933825"/>
            <a:ext cx="2987675" cy="1296988"/>
          </a:xfrm>
          <a:prstGeom prst="rect">
            <a:avLst/>
          </a:prstGeom>
          <a:solidFill>
            <a:srgbClr val="DDBA97"/>
          </a:solidFill>
          <a:ln w="19050">
            <a:solidFill>
              <a:srgbClr val="603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rgbClr val="000000"/>
                </a:solidFill>
              </a:rPr>
              <a:t>БОЛЕЕ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rgbClr val="000000"/>
                </a:solidFill>
              </a:rPr>
              <a:t>МЕНЕЕ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rgbClr val="000000"/>
                </a:solidFill>
              </a:rPr>
              <a:t>САМЫЙ</a:t>
            </a:r>
          </a:p>
        </p:txBody>
      </p:sp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2987675" y="3933825"/>
            <a:ext cx="6156325" cy="1296988"/>
          </a:xfrm>
          <a:prstGeom prst="rect">
            <a:avLst/>
          </a:prstGeom>
          <a:solidFill>
            <a:srgbClr val="D1D1D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rgbClr val="000000"/>
                </a:solidFill>
              </a:rPr>
              <a:t>СТЕПЕНИ СРАВНЕНИЯ НАРЕЧИЙ И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rgbClr val="000000"/>
                </a:solidFill>
              </a:rPr>
              <a:t>ПРИЛАГАТЕЛЬНЫХ</a:t>
            </a:r>
          </a:p>
        </p:txBody>
      </p:sp>
      <p:sp>
        <p:nvSpPr>
          <p:cNvPr id="7184" name="Rectangle 16"/>
          <p:cNvSpPr>
            <a:spLocks noChangeArrowheads="1"/>
          </p:cNvSpPr>
          <p:nvPr/>
        </p:nvSpPr>
        <p:spPr bwMode="auto">
          <a:xfrm>
            <a:off x="0" y="5229225"/>
            <a:ext cx="2987675" cy="1628775"/>
          </a:xfrm>
          <a:prstGeom prst="rect">
            <a:avLst/>
          </a:prstGeom>
          <a:solidFill>
            <a:srgbClr val="DDBA97"/>
          </a:solidFill>
          <a:ln w="19050">
            <a:solidFill>
              <a:srgbClr val="603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>
                <a:solidFill>
                  <a:srgbClr val="000000"/>
                </a:solidFill>
              </a:rPr>
              <a:t>-ТО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>
                <a:solidFill>
                  <a:srgbClr val="000000"/>
                </a:solidFill>
              </a:rPr>
              <a:t>-ЛИБО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>
                <a:solidFill>
                  <a:srgbClr val="000000"/>
                </a:solidFill>
              </a:rPr>
              <a:t>-НИБУДЬ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>
                <a:solidFill>
                  <a:srgbClr val="000000"/>
                </a:solidFill>
              </a:rPr>
              <a:t>КОЕ-</a:t>
            </a:r>
          </a:p>
        </p:txBody>
      </p:sp>
      <p:sp>
        <p:nvSpPr>
          <p:cNvPr id="7185" name="Rectangle 17"/>
          <p:cNvSpPr>
            <a:spLocks noChangeArrowheads="1"/>
          </p:cNvSpPr>
          <p:nvPr/>
        </p:nvSpPr>
        <p:spPr bwMode="auto">
          <a:xfrm>
            <a:off x="2987675" y="5229225"/>
            <a:ext cx="6156325" cy="1628775"/>
          </a:xfrm>
          <a:prstGeom prst="rect">
            <a:avLst/>
          </a:prstGeom>
          <a:solidFill>
            <a:srgbClr val="D1D1D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>
                <a:solidFill>
                  <a:srgbClr val="000000"/>
                </a:solidFill>
              </a:rPr>
              <a:t>НЕОПРЕДЕЛЕННЫЕ МЕСТОИМЕНИЯ</a:t>
            </a:r>
          </a:p>
        </p:txBody>
      </p:sp>
    </p:spTree>
    <p:extLst>
      <p:ext uri="{BB962C8B-B14F-4D97-AF65-F5344CB8AC3E}">
        <p14:creationId xmlns:p14="http://schemas.microsoft.com/office/powerpoint/2010/main" xmlns="" val="9571864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9686" y="2852936"/>
            <a:ext cx="8964488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accent6"/>
                </a:solidFill>
              </a:rPr>
              <a:t>Вопросительные</a:t>
            </a:r>
            <a:r>
              <a:rPr lang="ru-RU" sz="2400" b="1" dirty="0" smtClean="0"/>
              <a:t> </a:t>
            </a:r>
            <a:r>
              <a:rPr lang="ru-RU" sz="2400" b="1" dirty="0"/>
              <a:t>– </a:t>
            </a:r>
            <a:r>
              <a:rPr lang="ru-RU" sz="2400" b="1" i="1" dirty="0">
                <a:solidFill>
                  <a:srgbClr val="FF0000"/>
                </a:solidFill>
              </a:rPr>
              <a:t>ли, разве, неужели, неужто</a:t>
            </a:r>
          </a:p>
          <a:p>
            <a:r>
              <a:rPr lang="ru-RU" sz="2400" b="1" dirty="0" smtClean="0">
                <a:solidFill>
                  <a:schemeClr val="accent6"/>
                </a:solidFill>
              </a:rPr>
              <a:t>Восклицательные</a:t>
            </a:r>
            <a:r>
              <a:rPr lang="ru-RU" sz="2400" b="1" dirty="0" smtClean="0"/>
              <a:t> </a:t>
            </a:r>
            <a:r>
              <a:rPr lang="ru-RU" sz="2400" b="1" dirty="0"/>
              <a:t>– </a:t>
            </a:r>
            <a:r>
              <a:rPr lang="ru-RU" sz="2400" b="1" i="1" dirty="0">
                <a:solidFill>
                  <a:srgbClr val="FF0000"/>
                </a:solidFill>
              </a:rPr>
              <a:t>что за, как</a:t>
            </a:r>
          </a:p>
          <a:p>
            <a:r>
              <a:rPr lang="ru-RU" sz="2400" b="1" dirty="0" smtClean="0">
                <a:solidFill>
                  <a:schemeClr val="accent6"/>
                </a:solidFill>
              </a:rPr>
              <a:t>Указательные</a:t>
            </a:r>
            <a:r>
              <a:rPr lang="ru-RU" sz="2400" b="1" dirty="0" smtClean="0"/>
              <a:t> </a:t>
            </a:r>
            <a:r>
              <a:rPr lang="ru-RU" sz="2400" b="1" dirty="0"/>
              <a:t>– </a:t>
            </a:r>
            <a:r>
              <a:rPr lang="ru-RU" sz="2400" b="1" i="1" dirty="0">
                <a:solidFill>
                  <a:srgbClr val="FF0000"/>
                </a:solidFill>
              </a:rPr>
              <a:t>вот (а вот), вон (а вон)</a:t>
            </a:r>
          </a:p>
          <a:p>
            <a:r>
              <a:rPr lang="ru-RU" sz="2400" b="1" dirty="0" smtClean="0">
                <a:solidFill>
                  <a:schemeClr val="accent6"/>
                </a:solidFill>
              </a:rPr>
              <a:t>Сомнительные</a:t>
            </a:r>
            <a:r>
              <a:rPr lang="ru-RU" sz="2400" b="1" dirty="0" smtClean="0"/>
              <a:t> </a:t>
            </a:r>
            <a:r>
              <a:rPr lang="ru-RU" sz="2400" b="1" dirty="0"/>
              <a:t>– </a:t>
            </a:r>
            <a:r>
              <a:rPr lang="ru-RU" sz="2400" b="1" i="1" dirty="0">
                <a:solidFill>
                  <a:srgbClr val="FF0000"/>
                </a:solidFill>
              </a:rPr>
              <a:t>вряд ли, едва ли	</a:t>
            </a:r>
          </a:p>
          <a:p>
            <a:r>
              <a:rPr lang="ru-RU" sz="2400" b="1" dirty="0" err="1" smtClean="0">
                <a:solidFill>
                  <a:schemeClr val="accent6"/>
                </a:solidFill>
              </a:rPr>
              <a:t>Уточнительные</a:t>
            </a:r>
            <a:r>
              <a:rPr lang="ru-RU" sz="2400" b="1" dirty="0" smtClean="0"/>
              <a:t> </a:t>
            </a:r>
            <a:r>
              <a:rPr lang="ru-RU" sz="2400" b="1" dirty="0"/>
              <a:t>– </a:t>
            </a:r>
            <a:r>
              <a:rPr lang="ru-RU" sz="2400" b="1" i="1" dirty="0">
                <a:solidFill>
                  <a:srgbClr val="FF0000"/>
                </a:solidFill>
              </a:rPr>
              <a:t>именно, как раз</a:t>
            </a:r>
          </a:p>
          <a:p>
            <a:r>
              <a:rPr lang="ru-RU" sz="2400" b="1" dirty="0" smtClean="0">
                <a:solidFill>
                  <a:schemeClr val="accent6"/>
                </a:solidFill>
              </a:rPr>
              <a:t>Выделительные, ограничительные</a:t>
            </a:r>
            <a:r>
              <a:rPr lang="ru-RU" sz="2400" b="1" dirty="0" smtClean="0"/>
              <a:t> </a:t>
            </a:r>
            <a:r>
              <a:rPr lang="ru-RU" sz="2400" b="1" dirty="0"/>
              <a:t>– </a:t>
            </a:r>
            <a:r>
              <a:rPr lang="ru-RU" sz="2400" b="1" i="1" dirty="0">
                <a:solidFill>
                  <a:srgbClr val="FF0000"/>
                </a:solidFill>
              </a:rPr>
              <a:t>только, лишь, </a:t>
            </a:r>
            <a:r>
              <a:rPr lang="ru-RU" sz="2400" b="1" i="1" dirty="0" smtClean="0">
                <a:solidFill>
                  <a:srgbClr val="FF0000"/>
                </a:solidFill>
              </a:rPr>
              <a:t> исключительно</a:t>
            </a:r>
            <a:r>
              <a:rPr lang="ru-RU" sz="2400" b="1" i="1" dirty="0">
                <a:solidFill>
                  <a:srgbClr val="FF0000"/>
                </a:solidFill>
              </a:rPr>
              <a:t>, почти, хоть</a:t>
            </a:r>
          </a:p>
          <a:p>
            <a:r>
              <a:rPr lang="ru-RU" sz="2400" b="1" dirty="0" smtClean="0">
                <a:solidFill>
                  <a:schemeClr val="accent6"/>
                </a:solidFill>
              </a:rPr>
              <a:t>Усилительные</a:t>
            </a:r>
            <a:r>
              <a:rPr lang="ru-RU" sz="2400" b="1" dirty="0" smtClean="0"/>
              <a:t> </a:t>
            </a:r>
            <a:r>
              <a:rPr lang="ru-RU" sz="2400" b="1" dirty="0"/>
              <a:t>– </a:t>
            </a:r>
            <a:r>
              <a:rPr lang="ru-RU" sz="2400" b="1" dirty="0">
                <a:solidFill>
                  <a:srgbClr val="FF0000"/>
                </a:solidFill>
              </a:rPr>
              <a:t>даже, и, же, ведь, уж, все, -таки, </a:t>
            </a:r>
            <a:r>
              <a:rPr lang="ru-RU" sz="2400" b="1" dirty="0" smtClean="0">
                <a:solidFill>
                  <a:srgbClr val="FF0000"/>
                </a:solidFill>
              </a:rPr>
              <a:t> все </a:t>
            </a:r>
            <a:r>
              <a:rPr lang="ru-RU" sz="2400" b="1" dirty="0">
                <a:solidFill>
                  <a:srgbClr val="FF0000"/>
                </a:solidFill>
              </a:rPr>
              <a:t>- таки, -то</a:t>
            </a:r>
          </a:p>
          <a:p>
            <a:r>
              <a:rPr lang="ru-RU" sz="2400" b="1" dirty="0">
                <a:solidFill>
                  <a:schemeClr val="accent6"/>
                </a:solidFill>
              </a:rPr>
              <a:t>Смягчение требования </a:t>
            </a:r>
            <a:r>
              <a:rPr lang="ru-RU" sz="2400" b="1" dirty="0"/>
              <a:t>- </a:t>
            </a:r>
            <a:r>
              <a:rPr lang="ru-RU" sz="2400" b="1" i="1" dirty="0">
                <a:solidFill>
                  <a:srgbClr val="FF0000"/>
                </a:solidFill>
              </a:rPr>
              <a:t>ка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99442" y="853644"/>
            <a:ext cx="8784976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accent2"/>
                </a:solidFill>
              </a:rPr>
              <a:t>Смысловые (модальные) частицы </a:t>
            </a:r>
            <a:r>
              <a:rPr lang="ru-RU" sz="2400" b="1" dirty="0"/>
              <a:t>– частицы, которые  вносят в предложение различные смысловые оттенки (уточняют, акцентируют, усиливают), выражают чувства и отношение </a:t>
            </a:r>
            <a:r>
              <a:rPr lang="ru-RU" sz="2400" b="1" dirty="0" smtClean="0"/>
              <a:t>говорящего.</a:t>
            </a:r>
            <a:endParaRPr lang="ru-RU" sz="3600" b="1" dirty="0" smtClean="0"/>
          </a:p>
          <a:p>
            <a:r>
              <a:rPr lang="ru-RU" sz="2400" b="1" dirty="0" smtClean="0"/>
              <a:t>Различают:</a:t>
            </a:r>
            <a:endParaRPr lang="ru-RU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4843" y="126186"/>
            <a:ext cx="90741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u="sng" dirty="0" smtClean="0">
                <a:solidFill>
                  <a:srgbClr val="993300"/>
                </a:solidFill>
              </a:rPr>
              <a:t>Смысловые(модальные) частицы</a:t>
            </a:r>
            <a:endParaRPr lang="ru-RU" sz="4000" b="1" u="sng" dirty="0">
              <a:solidFill>
                <a:srgbClr val="99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981036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Твердый переплет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Arial" charset="0"/>
            <a:cs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202</TotalTime>
  <Words>1483</Words>
  <Application>Microsoft Office PowerPoint</Application>
  <PresentationFormat>On-screen Show (4:3)</PresentationFormat>
  <Paragraphs>301</Paragraphs>
  <Slides>20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Твердый переплет</vt:lpstr>
      <vt:lpstr>Оформление по умолчанию</vt:lpstr>
      <vt:lpstr>Частицы</vt:lpstr>
      <vt:lpstr>Что такое частица?</vt:lpstr>
      <vt:lpstr>Доказательство (как отличить частицу от других частей речи):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Правописание частицы НЕ и НИ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Частицы</dc:title>
  <dc:creator>zabavenet@gmail.com</dc:creator>
  <cp:lastModifiedBy>Windows User</cp:lastModifiedBy>
  <cp:revision>24</cp:revision>
  <dcterms:created xsi:type="dcterms:W3CDTF">2016-05-08T14:56:25Z</dcterms:created>
  <dcterms:modified xsi:type="dcterms:W3CDTF">2017-01-25T02:18:56Z</dcterms:modified>
</cp:coreProperties>
</file>